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45" r:id="rId6"/>
    <p:sldId id="317" r:id="rId7"/>
    <p:sldId id="272" r:id="rId8"/>
    <p:sldId id="316" r:id="rId9"/>
    <p:sldId id="298" r:id="rId10"/>
    <p:sldId id="299" r:id="rId11"/>
    <p:sldId id="300" r:id="rId12"/>
    <p:sldId id="318" r:id="rId13"/>
    <p:sldId id="319" r:id="rId14"/>
    <p:sldId id="320" r:id="rId15"/>
    <p:sldId id="321" r:id="rId16"/>
    <p:sldId id="322" r:id="rId17"/>
    <p:sldId id="324" r:id="rId18"/>
    <p:sldId id="325" r:id="rId19"/>
    <p:sldId id="326" r:id="rId20"/>
    <p:sldId id="327" r:id="rId21"/>
    <p:sldId id="329" r:id="rId22"/>
    <p:sldId id="328" r:id="rId23"/>
    <p:sldId id="330" r:id="rId24"/>
    <p:sldId id="331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15" r:id="rId36"/>
    <p:sldId id="343" r:id="rId37"/>
    <p:sldId id="344" r:id="rId38"/>
    <p:sldId id="294" r:id="rId39"/>
    <p:sldId id="295" r:id="rId40"/>
    <p:sldId id="296" r:id="rId41"/>
    <p:sldId id="26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48B"/>
    <a:srgbClr val="0069B7"/>
    <a:srgbClr val="20AEE5"/>
    <a:srgbClr val="2890D0"/>
    <a:srgbClr val="21ADE5"/>
    <a:srgbClr val="C7EBF9"/>
    <a:srgbClr val="288FCF"/>
    <a:srgbClr val="FFFFFF"/>
    <a:srgbClr val="0063A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03D46-5A7C-6D46-8DAA-FD788627AF69}" v="4" dt="2024-11-07T01:04:30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5B891-785D-495E-69D1-1E82C7632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72FF7E-5F20-C8EB-1A79-04D635EF9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712FB-6D88-1F98-A6A6-C079E495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932C7-20F4-4D71-A001-72F4F307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C57AD-5785-FE64-7D64-3C57F0C1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4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E20B-CC0A-97CD-1E42-2A3FAEF3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AF02C-EB16-8FAC-CEF9-DD249F0C7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14CBA-393B-DAE4-7684-B03E421BB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14954-1707-4EF8-F7A7-6D9E4E79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A94F5-263A-51E9-D9AC-8AC5F17F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1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642798-5EB4-FD6B-23CA-02C465BFB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24B3DD-9B46-29AC-AF1C-097426387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598D5-13A3-C15F-A083-56E362F8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4F818-0D32-045E-01CB-EC3FA52E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93E09-3F44-B850-4771-D652973F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25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3DEE2-FA72-B9E2-61E4-95E9C952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E4BCB-55DC-4EFB-608D-38EDFD516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FC8EF-A91D-263A-980C-C3FC6091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CE1FB3-DDA2-58D6-CDCC-698CA648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AA336-220C-2493-0517-80AA7928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36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87639-6D91-DCA3-6519-662F1919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85865-F845-94D0-5CE5-46E1BBDEF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C12A7-3995-79F1-9C1B-8878D7A4F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6C4EA-FFDD-8C12-D21E-BF6C0702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98928-3F30-B3FD-99CA-D459DF5B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38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4DD3A-A2ED-CAB7-8CE1-0D01116E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C4F0C-CA9D-8CF3-C134-E59796CD7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4754A3-641B-0A5C-F902-40B1CC824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965CB-3BA1-27F4-3746-C40085B0C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D0B2D-F04A-16A2-6B22-468C7432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9A6FD-D7E2-443F-0D2E-256CA142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35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F05D0-EF26-3075-3B1B-F0547DC5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8A5F88-7970-1AEF-136E-5091FB0FF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16EE6-F160-C3D9-1948-BC3F993F1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1333DD-98EB-7C67-9640-DF209D877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B6784E-EA7D-B2BC-23C1-27D0F76F2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2CF741-8470-6C5B-236C-879BBC3E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04F75E-4856-979A-95EB-DD23B8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627A4F-C69B-0FEA-FDA3-A956B0E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4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2DBE1-2F6E-1753-242E-C906F283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A15A94-58AD-11E9-27C6-7F9C20A1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251350-3930-F444-E221-1977B8E4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273140-48A9-DC12-FBFB-DE05A888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80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E898E1-D44D-53AD-59F8-B610F5A9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79B976-0020-0745-A465-919AB7F1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DB994D-EF9C-A420-0F7B-CD49835A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0B3AD-F824-BFE2-0286-0499CAF9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A5E49-0AA9-42EC-538C-3030884D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EFBA33-C535-F3DB-FBD2-F73B7934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3125F8-21F8-2434-2CD2-64D0B58D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32C57A-DA95-35C8-CCA4-014D6622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BFDA6F-BA0E-555A-4EC2-3B53D10F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5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7CBF6-BC30-3A3A-1A85-9F4CE96F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F25CA8-6B32-CF41-B811-0A8398AA6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B310D1-F158-D141-2771-153A15348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89C7EE-FE61-1CC1-600F-A074247F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A743A-0E29-27F4-F0A9-CF67BD77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C065D-CBDE-A124-AC44-7381FD43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1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45790B-75EC-4D78-7611-B6D73803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3EEE9-1AAD-7E26-55FC-BBBB3F480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2E640-D16C-F2F0-0760-E71784666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00CB4-FE29-4D64-9062-97E99B50B0C0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F4DF0-3548-8AB2-BFC6-E3B37DE8A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FE83A-79C7-D42D-D128-25AF40224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2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2.png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54.png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microsoft.com/office/2007/relationships/hdphoto" Target="../media/hdphoto7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hyperlink" Target="mailto:contact@gambalabs.ai" TargetMode="External"/><Relationship Id="rId4" Type="http://schemas.openxmlformats.org/officeDocument/2006/relationships/hyperlink" Target="https://gambalabs.ai/dem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v5.0.7/esp32s3/get-started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spressif/esp-i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get-started/index.html#manual-installation\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AA50F10-19D2-3EB1-A4E2-13C19E12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957" y="-15881"/>
            <a:ext cx="6345153" cy="3943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48B254-5E8C-7ED7-0D8D-E7A15794FED0}"/>
              </a:ext>
            </a:extLst>
          </p:cNvPr>
          <p:cNvSpPr txBox="1"/>
          <p:nvPr/>
        </p:nvSpPr>
        <p:spPr>
          <a:xfrm>
            <a:off x="0" y="3064690"/>
            <a:ext cx="12192000" cy="99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13</a:t>
            </a:r>
            <a:r>
              <a:rPr lang="ko-KR" altLang="en-US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주차 실험</a:t>
            </a:r>
            <a:r>
              <a:rPr lang="en-US" altLang="ko-KR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:</a:t>
            </a:r>
            <a:r>
              <a:rPr lang="ko-KR" altLang="en-US" sz="4500" b="1" dirty="0" err="1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감바랩스</a:t>
            </a:r>
            <a:r>
              <a:rPr lang="ko-KR" altLang="en-US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 </a:t>
            </a:r>
            <a:r>
              <a:rPr lang="en-US" altLang="ko-KR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ESP-IDF</a:t>
            </a:r>
            <a:endParaRPr lang="ko-KR" altLang="en-US" dirty="0">
              <a:solidFill>
                <a:srgbClr val="02348B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8" name="그림 7" descr="스크린샷, 블루, 마조렐 블루, 건물이(가) 표시된 사진&#10;&#10;자동 생성된 설명">
            <a:extLst>
              <a:ext uri="{FF2B5EF4-FFF2-40B4-BE49-F238E27FC236}">
                <a16:creationId xmlns:a16="http://schemas.microsoft.com/office/drawing/2014/main" id="{1F610016-0B97-5926-3359-3AA891C4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64" y="2013139"/>
            <a:ext cx="5663443" cy="4855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CAE50-96BE-59F2-8E8D-87886E8205B1}"/>
              </a:ext>
            </a:extLst>
          </p:cNvPr>
          <p:cNvSpPr txBox="1"/>
          <p:nvPr/>
        </p:nvSpPr>
        <p:spPr>
          <a:xfrm>
            <a:off x="4212116" y="6352562"/>
            <a:ext cx="3767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SUIT" pitchFamily="50" charset="-127"/>
                <a:ea typeface="SUIT" pitchFamily="50" charset="-127"/>
              </a:rPr>
              <a:t>Copyright © 2024 </a:t>
            </a:r>
            <a:r>
              <a:rPr lang="en-US" altLang="ko-KR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SUIT" pitchFamily="50" charset="-127"/>
                <a:ea typeface="SUIT" pitchFamily="50" charset="-127"/>
              </a:rPr>
              <a:t>Gamba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SUIT" pitchFamily="50" charset="-127"/>
                <a:ea typeface="SUIT" pitchFamily="50" charset="-127"/>
              </a:rPr>
              <a:t> Labs. All Right Reserved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88668-BDE7-3EAA-0E54-E08F95D21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65" y="2745665"/>
            <a:ext cx="2124262" cy="2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VS Code ESP-IDF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xten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sion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설치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7F937-F30C-C7EC-2D82-E12E0C54C413}"/>
              </a:ext>
            </a:extLst>
          </p:cNvPr>
          <p:cNvSpPr txBox="1"/>
          <p:nvPr/>
        </p:nvSpPr>
        <p:spPr>
          <a:xfrm>
            <a:off x="945019" y="2142688"/>
            <a:ext cx="44206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versio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v5.0.7 (release version)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선택 후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Install</a:t>
            </a: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디스크에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15GB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공간이 필요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Tools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저장할 공간을 선택할 수 있으나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 설정을 따르는 것을 추천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31FB9D-3C8C-6CEA-D5C3-1EF3734A984E}"/>
              </a:ext>
            </a:extLst>
          </p:cNvPr>
          <p:cNvGrpSpPr/>
          <p:nvPr/>
        </p:nvGrpSpPr>
        <p:grpSpPr>
          <a:xfrm>
            <a:off x="5597255" y="2012079"/>
            <a:ext cx="6062506" cy="4505247"/>
            <a:chOff x="5597255" y="2012079"/>
            <a:chExt cx="6062506" cy="450524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67E8E98-0D99-CE0B-43E7-0870B6B75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7255" y="2012079"/>
              <a:ext cx="6062506" cy="45052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10BB8B9-BB81-1961-04FF-099A77069C52}"/>
                </a:ext>
              </a:extLst>
            </p:cNvPr>
            <p:cNvSpPr/>
            <p:nvPr/>
          </p:nvSpPr>
          <p:spPr>
            <a:xfrm>
              <a:off x="6228274" y="4002659"/>
              <a:ext cx="1837424" cy="5520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3C0B542-E78B-8DBC-2708-680C45654FA9}"/>
                </a:ext>
              </a:extLst>
            </p:cNvPr>
            <p:cNvSpPr/>
            <p:nvPr/>
          </p:nvSpPr>
          <p:spPr>
            <a:xfrm>
              <a:off x="10282689" y="5907060"/>
              <a:ext cx="491703" cy="3125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2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VS Code ESP-IDF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xten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sion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설치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5" name="Picture 2" descr="Install status">
            <a:extLst>
              <a:ext uri="{FF2B5EF4-FFF2-40B4-BE49-F238E27FC236}">
                <a16:creationId xmlns:a16="http://schemas.microsoft.com/office/drawing/2014/main" id="{B92D41CD-2477-7088-C098-17B1529AA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55" y="704849"/>
            <a:ext cx="5463734" cy="459105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stall complete">
            <a:extLst>
              <a:ext uri="{FF2B5EF4-FFF2-40B4-BE49-F238E27FC236}">
                <a16:creationId xmlns:a16="http://schemas.microsoft.com/office/drawing/2014/main" id="{60F5BF16-399D-B7DF-1AC8-56429E5D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55" y="5585839"/>
            <a:ext cx="5463734" cy="9990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BF11B3AF-E619-8911-D036-EE08BE8EF66C}"/>
              </a:ext>
            </a:extLst>
          </p:cNvPr>
          <p:cNvSpPr/>
          <p:nvPr/>
        </p:nvSpPr>
        <p:spPr>
          <a:xfrm>
            <a:off x="9143999" y="5339393"/>
            <a:ext cx="156471" cy="202956"/>
          </a:xfrm>
          <a:prstGeom prst="downArrow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4740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설치에 몇 분의 시간 소요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설치 완료 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아래와 같은 메시지 확인가능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52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 </a:t>
            </a:r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시리얼 포트 찾기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483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장치 관리자를 통해 연결된 보드의 포트 확인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Windows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장치 관리자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검색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Win key + X and M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통해서도 실행가능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E6FF2D-B757-7983-02E0-8122C32AEDF6}"/>
              </a:ext>
            </a:extLst>
          </p:cNvPr>
          <p:cNvGrpSpPr/>
          <p:nvPr/>
        </p:nvGrpSpPr>
        <p:grpSpPr>
          <a:xfrm>
            <a:off x="2321584" y="3479800"/>
            <a:ext cx="1457076" cy="2952750"/>
            <a:chOff x="1648483" y="3392609"/>
            <a:chExt cx="1710046" cy="34653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25612C5-0D8E-3521-2CDD-C84629CF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8483" y="3392609"/>
              <a:ext cx="1710046" cy="3465391"/>
            </a:xfrm>
            <a:prstGeom prst="rect">
              <a:avLst/>
            </a:prstGeom>
          </p:spPr>
        </p:pic>
        <p:sp>
          <p:nvSpPr>
            <p:cNvPr id="4" name="오른쪽 화살표 4">
              <a:extLst>
                <a:ext uri="{FF2B5EF4-FFF2-40B4-BE49-F238E27FC236}">
                  <a16:creationId xmlns:a16="http://schemas.microsoft.com/office/drawing/2014/main" id="{9DD6D999-6B2A-3F60-3D1E-33BA36CDC8F9}"/>
                </a:ext>
              </a:extLst>
            </p:cNvPr>
            <p:cNvSpPr/>
            <p:nvPr/>
          </p:nvSpPr>
          <p:spPr>
            <a:xfrm rot="10800000">
              <a:off x="2374900" y="4330700"/>
              <a:ext cx="349250" cy="2222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E91C3B9-1F59-0BD9-0C8C-19AAD91A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355" y="2742852"/>
            <a:ext cx="5140896" cy="37651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7E1D06-D67C-D379-ADC7-FAE821ACDB15}"/>
              </a:ext>
            </a:extLst>
          </p:cNvPr>
          <p:cNvSpPr/>
          <p:nvPr/>
        </p:nvSpPr>
        <p:spPr>
          <a:xfrm>
            <a:off x="6139130" y="5650305"/>
            <a:ext cx="1253706" cy="258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5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#0: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Hello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World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설치했던 경로의 아래 예제 프로젝트 폴더를 열기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path : $IDF_PATH\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\examples\get-started\get-started\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hello_world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PS C:\Users\test\esp\v5.0.7\esp-idf\examples\get-started\hello_world&gt; </a:t>
            </a: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31909-FD4F-1CA4-34FA-EC47CF1F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87" y="3514984"/>
            <a:ext cx="3898899" cy="292417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8C12F23-799F-FA6F-1600-CB7F6E79E23F}"/>
              </a:ext>
            </a:extLst>
          </p:cNvPr>
          <p:cNvGrpSpPr/>
          <p:nvPr/>
        </p:nvGrpSpPr>
        <p:grpSpPr>
          <a:xfrm>
            <a:off x="496074" y="3514984"/>
            <a:ext cx="2495551" cy="1788253"/>
            <a:chOff x="470195" y="2450629"/>
            <a:chExt cx="2495551" cy="17882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D2D986-7CC9-9362-770E-ABA873C04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23" r="398"/>
            <a:stretch/>
          </p:blipFill>
          <p:spPr>
            <a:xfrm>
              <a:off x="838200" y="2450629"/>
              <a:ext cx="2127546" cy="1443621"/>
            </a:xfrm>
            <a:prstGeom prst="rect">
              <a:avLst/>
            </a:prstGeom>
            <a:ln>
              <a:noFill/>
              <a:beve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B975B8C-7681-E7E9-D965-4FCF49866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0183" b="-3259"/>
            <a:stretch/>
          </p:blipFill>
          <p:spPr>
            <a:xfrm>
              <a:off x="470195" y="3894250"/>
              <a:ext cx="2495549" cy="344632"/>
            </a:xfrm>
            <a:prstGeom prst="rect">
              <a:avLst/>
            </a:prstGeom>
            <a:ln>
              <a:noFill/>
              <a:bevel/>
            </a:ln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8BAC00A-6E01-C863-7C4E-F8B512C4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450" y="3514984"/>
            <a:ext cx="3517404" cy="293241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BC1209-D6DB-EA43-8612-42FD211E3F56}"/>
              </a:ext>
            </a:extLst>
          </p:cNvPr>
          <p:cNvGrpSpPr/>
          <p:nvPr/>
        </p:nvGrpSpPr>
        <p:grpSpPr>
          <a:xfrm>
            <a:off x="3033025" y="4508417"/>
            <a:ext cx="4764022" cy="160125"/>
            <a:chOff x="3007147" y="2442391"/>
            <a:chExt cx="4764022" cy="160125"/>
          </a:xfrm>
          <a:solidFill>
            <a:srgbClr val="FF0000"/>
          </a:solidFill>
        </p:grpSpPr>
        <p:sp>
          <p:nvSpPr>
            <p:cNvPr id="19" name="오른쪽 화살표 16">
              <a:extLst>
                <a:ext uri="{FF2B5EF4-FFF2-40B4-BE49-F238E27FC236}">
                  <a16:creationId xmlns:a16="http://schemas.microsoft.com/office/drawing/2014/main" id="{27850ADA-2751-D527-45E1-313F44C51815}"/>
                </a:ext>
              </a:extLst>
            </p:cNvPr>
            <p:cNvSpPr/>
            <p:nvPr/>
          </p:nvSpPr>
          <p:spPr>
            <a:xfrm>
              <a:off x="3007147" y="2442391"/>
              <a:ext cx="391160" cy="160125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화살표 19">
              <a:extLst>
                <a:ext uri="{FF2B5EF4-FFF2-40B4-BE49-F238E27FC236}">
                  <a16:creationId xmlns:a16="http://schemas.microsoft.com/office/drawing/2014/main" id="{3C139B8E-A5E6-1F5F-8A4B-4EDA56CD190C}"/>
                </a:ext>
              </a:extLst>
            </p:cNvPr>
            <p:cNvSpPr/>
            <p:nvPr/>
          </p:nvSpPr>
          <p:spPr>
            <a:xfrm>
              <a:off x="7380009" y="2442391"/>
              <a:ext cx="391160" cy="160125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6371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#0: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Hello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World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아래의 순서대로 프로젝트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Setup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06281F-29F8-9515-5CE6-B3A625B9DEC3}"/>
              </a:ext>
            </a:extLst>
          </p:cNvPr>
          <p:cNvGrpSpPr/>
          <p:nvPr/>
        </p:nvGrpSpPr>
        <p:grpSpPr>
          <a:xfrm>
            <a:off x="1068863" y="2574454"/>
            <a:ext cx="4791600" cy="2595450"/>
            <a:chOff x="1111754" y="2226889"/>
            <a:chExt cx="3600000" cy="195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9864B0-D896-83D3-9F7A-B948F0684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54" y="2226889"/>
              <a:ext cx="3600000" cy="195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아래쪽 화살표 11">
              <a:extLst>
                <a:ext uri="{FF2B5EF4-FFF2-40B4-BE49-F238E27FC236}">
                  <a16:creationId xmlns:a16="http://schemas.microsoft.com/office/drawing/2014/main" id="{A2114A15-8C64-6110-BF3C-79A2A0B202C5}"/>
                </a:ext>
              </a:extLst>
            </p:cNvPr>
            <p:cNvSpPr/>
            <p:nvPr/>
          </p:nvSpPr>
          <p:spPr>
            <a:xfrm>
              <a:off x="1970663" y="2654516"/>
              <a:ext cx="224566" cy="2979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F9DEE9-AB30-BE1D-50B2-88742CB37D43}"/>
              </a:ext>
            </a:extLst>
          </p:cNvPr>
          <p:cNvGrpSpPr/>
          <p:nvPr/>
        </p:nvGrpSpPr>
        <p:grpSpPr>
          <a:xfrm>
            <a:off x="3652185" y="3313343"/>
            <a:ext cx="4791600" cy="2595450"/>
            <a:chOff x="1111754" y="4374627"/>
            <a:chExt cx="3600000" cy="195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8D0F1-E030-F053-8BC7-4F12E3F66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754" y="4374627"/>
              <a:ext cx="3600000" cy="195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1" name="아래쪽 화살표 15">
              <a:extLst>
                <a:ext uri="{FF2B5EF4-FFF2-40B4-BE49-F238E27FC236}">
                  <a16:creationId xmlns:a16="http://schemas.microsoft.com/office/drawing/2014/main" id="{29425DA1-DBA2-F7E5-53EA-45195BE59F1C}"/>
                </a:ext>
              </a:extLst>
            </p:cNvPr>
            <p:cNvSpPr/>
            <p:nvPr/>
          </p:nvSpPr>
          <p:spPr>
            <a:xfrm>
              <a:off x="2205965" y="4770773"/>
              <a:ext cx="224566" cy="2979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50B429-F0C7-1086-3F50-0F27DDFE8A6B}"/>
              </a:ext>
            </a:extLst>
          </p:cNvPr>
          <p:cNvGrpSpPr/>
          <p:nvPr/>
        </p:nvGrpSpPr>
        <p:grpSpPr>
          <a:xfrm>
            <a:off x="6235507" y="4052233"/>
            <a:ext cx="4791600" cy="2595450"/>
            <a:chOff x="5332627" y="2226889"/>
            <a:chExt cx="3600000" cy="19500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F1BB079-523C-73DD-ACED-E4E084B1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627" y="2226889"/>
              <a:ext cx="3600000" cy="195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4" name="아래쪽 화살표 18">
              <a:extLst>
                <a:ext uri="{FF2B5EF4-FFF2-40B4-BE49-F238E27FC236}">
                  <a16:creationId xmlns:a16="http://schemas.microsoft.com/office/drawing/2014/main" id="{0CE5D088-A260-8660-E24B-2EE4D4B121FB}"/>
                </a:ext>
              </a:extLst>
            </p:cNvPr>
            <p:cNvSpPr/>
            <p:nvPr/>
          </p:nvSpPr>
          <p:spPr>
            <a:xfrm>
              <a:off x="8445699" y="3201889"/>
              <a:ext cx="224566" cy="2979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2216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#0: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Hello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World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Code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하단의 시리얼 포트와 타겟 보드를 알맞게 변경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시리얼 포트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11p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확인한 보드의 시리얼 포트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COMx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타겟 보드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esp32s3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13AFB-6295-96AE-C402-D217C8D7A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14" r="2108" b="19429"/>
          <a:stretch/>
        </p:blipFill>
        <p:spPr>
          <a:xfrm>
            <a:off x="938639" y="4971691"/>
            <a:ext cx="10798945" cy="16618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EE08C6-B13F-8189-A430-200A48A55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 t="40208" b="16317"/>
          <a:stretch/>
        </p:blipFill>
        <p:spPr>
          <a:xfrm>
            <a:off x="945019" y="3099349"/>
            <a:ext cx="10792565" cy="16110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아래쪽 화살표 5">
            <a:extLst>
              <a:ext uri="{FF2B5EF4-FFF2-40B4-BE49-F238E27FC236}">
                <a16:creationId xmlns:a16="http://schemas.microsoft.com/office/drawing/2014/main" id="{16080D70-CD44-F68A-D61F-8E8E86F88DED}"/>
              </a:ext>
            </a:extLst>
          </p:cNvPr>
          <p:cNvSpPr/>
          <p:nvPr/>
        </p:nvSpPr>
        <p:spPr>
          <a:xfrm>
            <a:off x="3292137" y="4776455"/>
            <a:ext cx="346482" cy="150459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6">
            <a:extLst>
              <a:ext uri="{FF2B5EF4-FFF2-40B4-BE49-F238E27FC236}">
                <a16:creationId xmlns:a16="http://schemas.microsoft.com/office/drawing/2014/main" id="{2B86A16D-4E48-7EDD-4CFA-336A9AB539E8}"/>
              </a:ext>
            </a:extLst>
          </p:cNvPr>
          <p:cNvSpPr/>
          <p:nvPr/>
        </p:nvSpPr>
        <p:spPr>
          <a:xfrm>
            <a:off x="4322651" y="4776455"/>
            <a:ext cx="346482" cy="150459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76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#0: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Hello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World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 terminal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실행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F1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클릭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terminal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검색 후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ESP-IDF: Open ESP-IDF Terminal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클릭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VS Code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하단의 터미널 아이콘 클릭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12A0B0-663C-9DF4-1051-44AFFCDA9E74}"/>
              </a:ext>
            </a:extLst>
          </p:cNvPr>
          <p:cNvGrpSpPr/>
          <p:nvPr/>
        </p:nvGrpSpPr>
        <p:grpSpPr>
          <a:xfrm>
            <a:off x="1458498" y="4995883"/>
            <a:ext cx="9620093" cy="1429760"/>
            <a:chOff x="938639" y="4971691"/>
            <a:chExt cx="10798945" cy="16618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2513AFB-6295-96AE-C402-D217C8D7A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114" r="2108" b="19429"/>
            <a:stretch/>
          </p:blipFill>
          <p:spPr>
            <a:xfrm>
              <a:off x="938639" y="4971691"/>
              <a:ext cx="10798945" cy="16618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8BF2D29-8AF6-65BF-8290-1C49B2888AF3}"/>
                </a:ext>
              </a:extLst>
            </p:cNvPr>
            <p:cNvSpPr/>
            <p:nvPr/>
          </p:nvSpPr>
          <p:spPr>
            <a:xfrm>
              <a:off x="8942713" y="6340283"/>
              <a:ext cx="270297" cy="258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93FBA3-90D5-54AF-1657-BCAF3918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29" b="57388"/>
          <a:stretch/>
        </p:blipFill>
        <p:spPr>
          <a:xfrm>
            <a:off x="3433047" y="3193421"/>
            <a:ext cx="5325905" cy="166188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1575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#0: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Build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펌웨어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Flash(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포팅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이전에 프로젝트 빌드가 필요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과정 등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 Terminal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idf.py build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 실행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84D7E4-A86B-4035-14E8-2E2984F0D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46"/>
          <a:stretch/>
        </p:blipFill>
        <p:spPr>
          <a:xfrm>
            <a:off x="1079416" y="2923023"/>
            <a:ext cx="4592931" cy="10463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64BF9E-909A-5E4B-80D4-B79E967B68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10"/>
          <a:stretch/>
        </p:blipFill>
        <p:spPr>
          <a:xfrm>
            <a:off x="1083883" y="3982315"/>
            <a:ext cx="4051665" cy="2565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7A703-073D-FD3F-AD8E-8D4D8920CE18}"/>
              </a:ext>
            </a:extLst>
          </p:cNvPr>
          <p:cNvSpPr/>
          <p:nvPr/>
        </p:nvSpPr>
        <p:spPr>
          <a:xfrm>
            <a:off x="6658792" y="2923023"/>
            <a:ext cx="2679659" cy="4891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FFF00"/>
                </a:solidFill>
              </a:rPr>
              <a:t>idf.py</a:t>
            </a:r>
            <a:r>
              <a:rPr lang="en-US" altLang="ko-KR" sz="2800" dirty="0">
                <a:solidFill>
                  <a:schemeClr val="bg1"/>
                </a:solidFill>
              </a:rPr>
              <a:t> build</a:t>
            </a:r>
          </a:p>
        </p:txBody>
      </p:sp>
    </p:spTree>
    <p:extLst>
      <p:ext uri="{BB962C8B-B14F-4D97-AF65-F5344CB8AC3E}">
        <p14:creationId xmlns:p14="http://schemas.microsoft.com/office/powerpoint/2010/main" val="327899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#0: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Flash and Monitor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펌웨어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Flash(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포팅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이전에 프로젝트 빌드가 필요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컴파일 과정 등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 Terminal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idf.py build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 실행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07A703-073D-FD3F-AD8E-8D4D8920CE18}"/>
              </a:ext>
            </a:extLst>
          </p:cNvPr>
          <p:cNvSpPr/>
          <p:nvPr/>
        </p:nvSpPr>
        <p:spPr>
          <a:xfrm>
            <a:off x="7182360" y="3254103"/>
            <a:ext cx="5009640" cy="4891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FFF00"/>
                </a:solidFill>
              </a:rPr>
              <a:t>idf.py</a:t>
            </a:r>
            <a:r>
              <a:rPr lang="en-US" altLang="ko-KR" sz="2800" dirty="0">
                <a:solidFill>
                  <a:schemeClr val="bg1"/>
                </a:solidFill>
              </a:rPr>
              <a:t> –p </a:t>
            </a:r>
            <a:r>
              <a:rPr lang="en-US" altLang="ko-KR" sz="2800" dirty="0" err="1">
                <a:solidFill>
                  <a:schemeClr val="bg1"/>
                </a:solidFill>
              </a:rPr>
              <a:t>COMx</a:t>
            </a:r>
            <a:r>
              <a:rPr lang="en-US" altLang="ko-KR" sz="2800" dirty="0">
                <a:solidFill>
                  <a:schemeClr val="bg1"/>
                </a:solidFill>
              </a:rPr>
              <a:t> flash monitor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316E7B-2F07-1CF1-981D-1A1E263C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61" y="2756723"/>
            <a:ext cx="5870699" cy="9865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47C878-4BB4-F543-F377-D5DA3860C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61" y="3772519"/>
            <a:ext cx="4765308" cy="301488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69D330-FB23-8E96-3745-C44BE7E158A2}"/>
              </a:ext>
            </a:extLst>
          </p:cNvPr>
          <p:cNvSpPr/>
          <p:nvPr/>
        </p:nvSpPr>
        <p:spPr>
          <a:xfrm>
            <a:off x="7182360" y="2756723"/>
            <a:ext cx="3315987" cy="4891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FFF00"/>
                </a:solidFill>
              </a:rPr>
              <a:t>idf.py</a:t>
            </a:r>
            <a:r>
              <a:rPr lang="en-US" altLang="ko-KR" sz="2800" dirty="0">
                <a:solidFill>
                  <a:schemeClr val="bg1"/>
                </a:solidFill>
              </a:rPr>
              <a:t> flash monitor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B230A-D68B-BA69-E5EA-784E9FEDE190}"/>
              </a:ext>
            </a:extLst>
          </p:cNvPr>
          <p:cNvSpPr txBox="1"/>
          <p:nvPr/>
        </p:nvSpPr>
        <p:spPr>
          <a:xfrm>
            <a:off x="7289321" y="3881887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-p </a:t>
            </a:r>
            <a:r>
              <a:rPr lang="ko-KR" altLang="en-US" dirty="0"/>
              <a:t>옵션을 통해 포트 지정 가능</a:t>
            </a:r>
            <a:endParaRPr lang="en-US" altLang="ko-KR" dirty="0"/>
          </a:p>
          <a:p>
            <a:r>
              <a:rPr lang="ko-KR" altLang="en-US" dirty="0"/>
              <a:t>지정 </a:t>
            </a:r>
            <a:r>
              <a:rPr lang="ko-KR" altLang="en-US" dirty="0" err="1"/>
              <a:t>안한</a:t>
            </a:r>
            <a:r>
              <a:rPr lang="ko-KR" altLang="en-US" dirty="0"/>
              <a:t> 경우 자동으로 탐색</a:t>
            </a:r>
            <a:r>
              <a:rPr lang="en-US" altLang="ko-KR" dirty="0"/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0F9358-9B32-8934-8594-502DD85819EA}"/>
              </a:ext>
            </a:extLst>
          </p:cNvPr>
          <p:cNvSpPr/>
          <p:nvPr/>
        </p:nvSpPr>
        <p:spPr>
          <a:xfrm>
            <a:off x="2074262" y="6302331"/>
            <a:ext cx="269490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press “Ctrl+ ]” is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escape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04FAA-1A7A-E118-8B58-7FD072A9E590}"/>
              </a:ext>
            </a:extLst>
          </p:cNvPr>
          <p:cNvSpPr txBox="1"/>
          <p:nvPr/>
        </p:nvSpPr>
        <p:spPr>
          <a:xfrm>
            <a:off x="5804368" y="6302331"/>
            <a:ext cx="389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“Ctrl+ ]” </a:t>
            </a:r>
            <a:r>
              <a:rPr lang="ko-KR" altLang="en-US" dirty="0"/>
              <a:t>를 통해 </a:t>
            </a:r>
            <a:r>
              <a:rPr lang="en-US" altLang="ko-KR" dirty="0"/>
              <a:t>monitor </a:t>
            </a:r>
            <a:r>
              <a:rPr lang="ko-KR" altLang="en-US" dirty="0"/>
              <a:t>출력 종료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7055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#0: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Troubleshooting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빌드나 타겟 보드 설정 과정에서 문제가 발생시 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폴더의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build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폴더 삭제 후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idf.py clean, idf.py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fullclean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 입력 후 다시 설정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B19430-27F5-802C-3589-36451E0A6B15}"/>
              </a:ext>
            </a:extLst>
          </p:cNvPr>
          <p:cNvSpPr/>
          <p:nvPr/>
        </p:nvSpPr>
        <p:spPr>
          <a:xfrm>
            <a:off x="1206922" y="3491422"/>
            <a:ext cx="2679659" cy="4891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FFF00"/>
                </a:solidFill>
              </a:rPr>
              <a:t>idf.py</a:t>
            </a:r>
            <a:r>
              <a:rPr lang="en-US" altLang="ko-KR" sz="2800" dirty="0">
                <a:solidFill>
                  <a:schemeClr val="bg1"/>
                </a:solidFill>
              </a:rPr>
              <a:t> clean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2BC12F-8DD5-2DC9-C3F1-FFC3FD5A4B9F}"/>
              </a:ext>
            </a:extLst>
          </p:cNvPr>
          <p:cNvSpPr/>
          <p:nvPr/>
        </p:nvSpPr>
        <p:spPr>
          <a:xfrm>
            <a:off x="1206922" y="4253737"/>
            <a:ext cx="2679659" cy="4891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FFF00"/>
                </a:solidFill>
              </a:rPr>
              <a:t>idf.py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</a:rPr>
              <a:t>fullclean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8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E3FFDCB-3D49-61CD-7E94-E18E300B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EA2D-5557-8A91-5B99-272EA0975BCC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공지사항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EFCFEE-794A-C9FA-0B0F-4BEED704255A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79317-C6FB-B377-9F14-D3292129B878}"/>
              </a:ext>
            </a:extLst>
          </p:cNvPr>
          <p:cNvSpPr txBox="1"/>
          <p:nvPr/>
        </p:nvSpPr>
        <p:spPr>
          <a:xfrm>
            <a:off x="761785" y="1368686"/>
            <a:ext cx="10536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다음주 부터 </a:t>
            </a:r>
            <a:r>
              <a:rPr lang="en-US" altLang="ko-KR" dirty="0"/>
              <a:t>2</a:t>
            </a:r>
            <a:r>
              <a:rPr lang="ko-KR" altLang="en-US" dirty="0"/>
              <a:t>주간 </a:t>
            </a:r>
            <a:r>
              <a:rPr lang="ko-KR" altLang="en-US" dirty="0" err="1"/>
              <a:t>텀</a:t>
            </a:r>
            <a:r>
              <a:rPr lang="ko-KR" altLang="en-US" dirty="0"/>
              <a:t> 프로젝트 진행</a:t>
            </a:r>
            <a:endParaRPr lang="en-US" altLang="ko-KR" dirty="0"/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 err="1"/>
              <a:t>저번주</a:t>
            </a:r>
            <a:r>
              <a:rPr lang="ko-KR" altLang="en-US" dirty="0"/>
              <a:t> </a:t>
            </a:r>
            <a:r>
              <a:rPr lang="en-US" altLang="ko-KR" dirty="0"/>
              <a:t>audio, vision </a:t>
            </a:r>
            <a:r>
              <a:rPr lang="ko-KR" altLang="en-US" dirty="0"/>
              <a:t>모델 변환이 안되는 오류 해결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새로운 </a:t>
            </a:r>
            <a:r>
              <a:rPr lang="ko-KR" altLang="en-US" dirty="0" err="1"/>
              <a:t>도커</a:t>
            </a:r>
            <a:r>
              <a:rPr lang="ko-KR" altLang="en-US" dirty="0"/>
              <a:t> 이미지 사용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‘san9jin’ </a:t>
            </a:r>
            <a:r>
              <a:rPr lang="ko-KR" altLang="en-US" dirty="0"/>
              <a:t>을 검색하여 </a:t>
            </a:r>
            <a:r>
              <a:rPr lang="en-US" altLang="ko-KR" dirty="0" err="1"/>
              <a:t>backend_model_conversion</a:t>
            </a:r>
            <a:r>
              <a:rPr lang="en-US" altLang="ko-KR" dirty="0"/>
              <a:t> v1.1 </a:t>
            </a:r>
            <a:r>
              <a:rPr lang="ko-KR" altLang="en-US" dirty="0"/>
              <a:t>이미지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451567-7E94-0B1D-0658-B7E769B5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85" y="3021427"/>
            <a:ext cx="6796990" cy="3062292"/>
          </a:xfrm>
          <a:prstGeom prst="rect">
            <a:avLst/>
          </a:prstGeom>
        </p:spPr>
      </p:pic>
      <p:pic>
        <p:nvPicPr>
          <p:cNvPr id="6" name="내용 개체 틀 40">
            <a:extLst>
              <a:ext uri="{FF2B5EF4-FFF2-40B4-BE49-F238E27FC236}">
                <a16:creationId xmlns:a16="http://schemas.microsoft.com/office/drawing/2014/main" id="{8406E6DD-2D2D-E74A-733F-A548F011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32" t="8315" r="11704" b="5835"/>
          <a:stretch/>
        </p:blipFill>
        <p:spPr>
          <a:xfrm>
            <a:off x="8393229" y="2676376"/>
            <a:ext cx="2904886" cy="34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#1-3: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Assignment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10513" y="2055545"/>
            <a:ext cx="8518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Code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통해 이번주차 제공파일 중 하나의 프로젝트 폴더 오픈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pnu_exp_motion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pnu_exp_audio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pnu_exp_vision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 하나 선택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2A2596-8BFD-A773-23E4-CA6248B4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13" y="2866896"/>
            <a:ext cx="7487442" cy="35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#1-3: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Assignment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FDAB2-DD94-5514-F11A-59881F011F17}"/>
              </a:ext>
            </a:extLst>
          </p:cNvPr>
          <p:cNvSpPr txBox="1"/>
          <p:nvPr/>
        </p:nvSpPr>
        <p:spPr>
          <a:xfrm>
            <a:off x="936392" y="2073284"/>
            <a:ext cx="851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아래의 순서대로 프로젝트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Setup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8EFD1F-4D60-5DAF-159E-BD10FE4CDF65}"/>
              </a:ext>
            </a:extLst>
          </p:cNvPr>
          <p:cNvGrpSpPr/>
          <p:nvPr/>
        </p:nvGrpSpPr>
        <p:grpSpPr>
          <a:xfrm>
            <a:off x="1068863" y="2574454"/>
            <a:ext cx="4791600" cy="2595450"/>
            <a:chOff x="1111754" y="2226889"/>
            <a:chExt cx="3600000" cy="1950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83825D0-B660-7C89-ADAF-47DB9304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754" y="2226889"/>
              <a:ext cx="3600000" cy="195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" name="아래쪽 화살표 11">
              <a:extLst>
                <a:ext uri="{FF2B5EF4-FFF2-40B4-BE49-F238E27FC236}">
                  <a16:creationId xmlns:a16="http://schemas.microsoft.com/office/drawing/2014/main" id="{ED50F89C-21B0-9BEC-574C-D245A4D433E6}"/>
                </a:ext>
              </a:extLst>
            </p:cNvPr>
            <p:cNvSpPr/>
            <p:nvPr/>
          </p:nvSpPr>
          <p:spPr>
            <a:xfrm>
              <a:off x="1970663" y="2654516"/>
              <a:ext cx="224566" cy="2979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BA5865-2476-897F-6FBB-3945D137B9B2}"/>
              </a:ext>
            </a:extLst>
          </p:cNvPr>
          <p:cNvGrpSpPr/>
          <p:nvPr/>
        </p:nvGrpSpPr>
        <p:grpSpPr>
          <a:xfrm>
            <a:off x="3652185" y="3313343"/>
            <a:ext cx="4791600" cy="2595450"/>
            <a:chOff x="1111754" y="4374627"/>
            <a:chExt cx="3600000" cy="1950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D0DE5CA-8A2F-2E1C-78A3-EA7571312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754" y="4374627"/>
              <a:ext cx="3600000" cy="195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1" name="아래쪽 화살표 15">
              <a:extLst>
                <a:ext uri="{FF2B5EF4-FFF2-40B4-BE49-F238E27FC236}">
                  <a16:creationId xmlns:a16="http://schemas.microsoft.com/office/drawing/2014/main" id="{0F7D8D54-F267-096B-3E4D-26784D229317}"/>
                </a:ext>
              </a:extLst>
            </p:cNvPr>
            <p:cNvSpPr/>
            <p:nvPr/>
          </p:nvSpPr>
          <p:spPr>
            <a:xfrm>
              <a:off x="2205965" y="4770773"/>
              <a:ext cx="224566" cy="2979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1761BA-ABFD-4BD2-6065-72C8B372B872}"/>
              </a:ext>
            </a:extLst>
          </p:cNvPr>
          <p:cNvGrpSpPr/>
          <p:nvPr/>
        </p:nvGrpSpPr>
        <p:grpSpPr>
          <a:xfrm>
            <a:off x="6235507" y="4052233"/>
            <a:ext cx="4791600" cy="2595450"/>
            <a:chOff x="5332627" y="2226889"/>
            <a:chExt cx="3600000" cy="19500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2CF490-9BA9-95C0-DD5F-ADA59DFF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627" y="2226889"/>
              <a:ext cx="3600000" cy="195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24" name="아래쪽 화살표 18">
              <a:extLst>
                <a:ext uri="{FF2B5EF4-FFF2-40B4-BE49-F238E27FC236}">
                  <a16:creationId xmlns:a16="http://schemas.microsoft.com/office/drawing/2014/main" id="{7D77F244-1D76-EABA-72F2-AFEB9E5242BF}"/>
                </a:ext>
              </a:extLst>
            </p:cNvPr>
            <p:cNvSpPr/>
            <p:nvPr/>
          </p:nvSpPr>
          <p:spPr>
            <a:xfrm>
              <a:off x="8445699" y="3201889"/>
              <a:ext cx="224566" cy="2979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47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#1-3: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Assignment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Code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하단의 시리얼 포트와 타겟 보드를 알맞게 변경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시리얼 포트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11p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확인한 보드의 시리얼 포트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COMx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타겟 보드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esp32s3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13AFB-6295-96AE-C402-D217C8D7A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14" r="2108" b="19429"/>
          <a:stretch/>
        </p:blipFill>
        <p:spPr>
          <a:xfrm>
            <a:off x="938639" y="4971691"/>
            <a:ext cx="10798945" cy="16618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EE08C6-B13F-8189-A430-200A48A55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 t="40208" b="16317"/>
          <a:stretch/>
        </p:blipFill>
        <p:spPr>
          <a:xfrm>
            <a:off x="945019" y="3099349"/>
            <a:ext cx="10792565" cy="16110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아래쪽 화살표 5">
            <a:extLst>
              <a:ext uri="{FF2B5EF4-FFF2-40B4-BE49-F238E27FC236}">
                <a16:creationId xmlns:a16="http://schemas.microsoft.com/office/drawing/2014/main" id="{16080D70-CD44-F68A-D61F-8E8E86F88DED}"/>
              </a:ext>
            </a:extLst>
          </p:cNvPr>
          <p:cNvSpPr/>
          <p:nvPr/>
        </p:nvSpPr>
        <p:spPr>
          <a:xfrm>
            <a:off x="3292137" y="4776455"/>
            <a:ext cx="346482" cy="150459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6">
            <a:extLst>
              <a:ext uri="{FF2B5EF4-FFF2-40B4-BE49-F238E27FC236}">
                <a16:creationId xmlns:a16="http://schemas.microsoft.com/office/drawing/2014/main" id="{2B86A16D-4E48-7EDD-4CFA-336A9AB539E8}"/>
              </a:ext>
            </a:extLst>
          </p:cNvPr>
          <p:cNvSpPr/>
          <p:nvPr/>
        </p:nvSpPr>
        <p:spPr>
          <a:xfrm>
            <a:off x="4322651" y="4776455"/>
            <a:ext cx="346482" cy="150459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95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#1-3: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Assignment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Terminal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실행 후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pnu_exp_motion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폴더로 이동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idf.py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menuconfig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명령어를 통해 프로젝트 및 보드에 대한 설정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DF1C7B-8480-28A4-AC86-827B9D95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29" y="2934530"/>
            <a:ext cx="4912749" cy="17668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18E134D-CA45-621D-C048-2D1CD78D003F}"/>
              </a:ext>
            </a:extLst>
          </p:cNvPr>
          <p:cNvSpPr/>
          <p:nvPr/>
        </p:nvSpPr>
        <p:spPr>
          <a:xfrm>
            <a:off x="6546673" y="3260785"/>
            <a:ext cx="3097659" cy="4891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FFF00"/>
                </a:solidFill>
              </a:rPr>
              <a:t>idf.py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</a:rPr>
              <a:t>menuconfig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096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#1-3: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SDK Configuration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9" y="2142688"/>
            <a:ext cx="851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Gamba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labs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edu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kit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하드웨어 스펙에 맞게 설정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FE576C-2574-EA76-B311-26B9CE4C8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119" y="2657629"/>
            <a:ext cx="5275387" cy="364470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DF807C-FBD9-4E46-DC01-384434855718}"/>
              </a:ext>
            </a:extLst>
          </p:cNvPr>
          <p:cNvSpPr/>
          <p:nvPr/>
        </p:nvSpPr>
        <p:spPr>
          <a:xfrm>
            <a:off x="6449303" y="1828969"/>
            <a:ext cx="53247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Press  [/]  and “</a:t>
            </a:r>
            <a:r>
              <a:rPr lang="en-US" altLang="ko-KR" dirty="0">
                <a:solidFill>
                  <a:srgbClr val="FF0000"/>
                </a:solidFill>
              </a:rPr>
              <a:t>QIO</a:t>
            </a:r>
            <a:r>
              <a:rPr lang="en-US" altLang="ko-KR" dirty="0"/>
              <a:t>” [enter] and [space]</a:t>
            </a:r>
          </a:p>
          <a:p>
            <a:r>
              <a:rPr lang="en-US" altLang="ko-KR" dirty="0"/>
              <a:t>SPI Flash</a:t>
            </a:r>
            <a:r>
              <a:rPr lang="ko-KR" altLang="en-US" dirty="0"/>
              <a:t>의 데이터 전송 모드를 </a:t>
            </a:r>
            <a:r>
              <a:rPr lang="en-US" altLang="ko-KR" dirty="0"/>
              <a:t>Quad I/O</a:t>
            </a:r>
            <a:r>
              <a:rPr lang="ko-KR" altLang="en-US" dirty="0"/>
              <a:t>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Press  [/]  and “</a:t>
            </a:r>
            <a:r>
              <a:rPr lang="en-US" altLang="ko-KR" dirty="0">
                <a:solidFill>
                  <a:srgbClr val="FF0000"/>
                </a:solidFill>
              </a:rPr>
              <a:t>4MB</a:t>
            </a:r>
            <a:r>
              <a:rPr lang="en-US" altLang="ko-KR" dirty="0"/>
              <a:t>” [enter] and [space]</a:t>
            </a:r>
          </a:p>
          <a:p>
            <a:r>
              <a:rPr lang="ko-KR" altLang="en-US" dirty="0"/>
              <a:t>칩에 연결된 외부 </a:t>
            </a:r>
            <a:r>
              <a:rPr lang="en-US" altLang="ko-KR" dirty="0"/>
              <a:t>Flash memory</a:t>
            </a:r>
            <a:r>
              <a:rPr lang="ko-KR" altLang="en-US" dirty="0"/>
              <a:t>의 크기를 </a:t>
            </a:r>
            <a:r>
              <a:rPr lang="en-US" altLang="ko-KR" dirty="0"/>
              <a:t>4MB</a:t>
            </a:r>
            <a:r>
              <a:rPr lang="ko-KR" altLang="en-US" dirty="0"/>
              <a:t>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Press  [/]  and “</a:t>
            </a:r>
            <a:r>
              <a:rPr lang="en-US" altLang="ko-KR" dirty="0">
                <a:solidFill>
                  <a:srgbClr val="FF0000"/>
                </a:solidFill>
              </a:rPr>
              <a:t>SPI-</a:t>
            </a:r>
            <a:r>
              <a:rPr lang="en-US" altLang="ko-KR" dirty="0"/>
              <a:t>” [enter] and [space]</a:t>
            </a:r>
          </a:p>
          <a:p>
            <a:r>
              <a:rPr lang="ko-KR" altLang="en-US" dirty="0"/>
              <a:t>외부 </a:t>
            </a:r>
            <a:r>
              <a:rPr lang="en-US" altLang="ko-KR" dirty="0"/>
              <a:t>PSRAM</a:t>
            </a:r>
            <a:r>
              <a:rPr lang="ko-KR" altLang="en-US" dirty="0"/>
              <a:t>을 </a:t>
            </a:r>
            <a:r>
              <a:rPr lang="en-US" altLang="ko-KR" dirty="0"/>
              <a:t>SPI</a:t>
            </a:r>
            <a:r>
              <a:rPr lang="ko-KR" altLang="en-US" dirty="0"/>
              <a:t> 인터페이스로 사용하도록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Press  [/]  and “</a:t>
            </a:r>
            <a:r>
              <a:rPr lang="en-US" altLang="ko-KR" dirty="0">
                <a:solidFill>
                  <a:srgbClr val="FF0000"/>
                </a:solidFill>
              </a:rPr>
              <a:t>Octal mode</a:t>
            </a:r>
            <a:r>
              <a:rPr lang="en-US" altLang="ko-KR" dirty="0"/>
              <a:t>” [enter] and [space]</a:t>
            </a:r>
          </a:p>
          <a:p>
            <a:r>
              <a:rPr lang="en-US" altLang="ko-KR" dirty="0"/>
              <a:t>PSRAM</a:t>
            </a:r>
            <a:r>
              <a:rPr lang="ko-KR" altLang="en-US" dirty="0"/>
              <a:t>의 데이터 전송 모드를 </a:t>
            </a:r>
            <a:r>
              <a:rPr lang="en-US" altLang="ko-KR" dirty="0"/>
              <a:t>8</a:t>
            </a:r>
            <a:r>
              <a:rPr lang="ko-KR" altLang="en-US" dirty="0"/>
              <a:t>비트로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Press  [q]  and [y](</a:t>
            </a:r>
            <a:r>
              <a:rPr lang="ko-KR" altLang="en-US" dirty="0" err="1"/>
              <a:t>영타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560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#1-3: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SDK Configuration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8" y="2142688"/>
            <a:ext cx="10157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 Code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Workspace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단일 프로젝트로 열었다면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Extension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메뉴에서도 이전 페이지와 같은 설정 가능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“ESP-IDF” Extension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선택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SDL Configuration Editor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선택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-&gt; idf.py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menuconfig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같은 설정 가능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6E6084-C0B8-6555-70CE-19DB7581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19" y="3104006"/>
            <a:ext cx="2984583" cy="23404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A95E31-039A-7F68-7ABE-B5970663A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89"/>
          <a:stretch/>
        </p:blipFill>
        <p:spPr>
          <a:xfrm>
            <a:off x="6599561" y="3568220"/>
            <a:ext cx="5024584" cy="2976191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316CF0-EED0-5060-5540-C5665910734B}"/>
              </a:ext>
            </a:extLst>
          </p:cNvPr>
          <p:cNvGrpSpPr/>
          <p:nvPr/>
        </p:nvGrpSpPr>
        <p:grpSpPr>
          <a:xfrm>
            <a:off x="3989991" y="3098279"/>
            <a:ext cx="2535105" cy="3442323"/>
            <a:chOff x="3989991" y="3098279"/>
            <a:chExt cx="2535105" cy="34423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5A91D3-6202-E2D2-7DBC-464878E2C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4355"/>
            <a:stretch/>
          </p:blipFill>
          <p:spPr>
            <a:xfrm>
              <a:off x="3989991" y="3098279"/>
              <a:ext cx="2535105" cy="344232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2C4658E-E936-6C90-49FE-63D17D3F987B}"/>
                </a:ext>
              </a:extLst>
            </p:cNvPr>
            <p:cNvSpPr/>
            <p:nvPr/>
          </p:nvSpPr>
          <p:spPr>
            <a:xfrm>
              <a:off x="4422258" y="4699492"/>
              <a:ext cx="1529967" cy="1485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5695C1A-3A7D-BBE6-C599-85001EC92F6C}"/>
                </a:ext>
              </a:extLst>
            </p:cNvPr>
            <p:cNvSpPr/>
            <p:nvPr/>
          </p:nvSpPr>
          <p:spPr>
            <a:xfrm>
              <a:off x="3989991" y="6017297"/>
              <a:ext cx="366349" cy="357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90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#1-3: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Troubleshooting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974C3-096D-7CF3-A626-C4D21D349E7B}"/>
              </a:ext>
            </a:extLst>
          </p:cNvPr>
          <p:cNvSpPr txBox="1"/>
          <p:nvPr/>
        </p:nvSpPr>
        <p:spPr>
          <a:xfrm>
            <a:off x="945018" y="2142688"/>
            <a:ext cx="1015717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Monitor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다음과 같은 에러가 발생한다면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idf.py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menuconfig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아래와 같은 설정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Press  [/]  and “0 Idle” [enter] and [space]</a:t>
            </a: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Press  [/]  and “1 Idle” [enter] and [space]</a:t>
            </a: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/>
              <a:t>Press [q] and flash monitor</a:t>
            </a: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DDEA42-00B6-EBFC-D7C8-693299DF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64" y="2207652"/>
            <a:ext cx="6401775" cy="24553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82255CF-22A5-A4DF-693F-204F6D6424F7}"/>
              </a:ext>
            </a:extLst>
          </p:cNvPr>
          <p:cNvGrpSpPr/>
          <p:nvPr/>
        </p:nvGrpSpPr>
        <p:grpSpPr>
          <a:xfrm>
            <a:off x="1017917" y="3600586"/>
            <a:ext cx="4382219" cy="1187197"/>
            <a:chOff x="1091163" y="4353115"/>
            <a:chExt cx="5289849" cy="16087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9853E9-D095-3557-4373-AB8016180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6" t="49792" r="23622" b="22342"/>
            <a:stretch/>
          </p:blipFill>
          <p:spPr>
            <a:xfrm>
              <a:off x="1091163" y="4353115"/>
              <a:ext cx="5289849" cy="160872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908291-BD36-CAA6-11F1-37BA0510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31797" y="5404232"/>
              <a:ext cx="101648" cy="8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49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#1: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pnu_exp_motion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4ADBE-A744-EA07-1B00-EED9166E7B70}"/>
              </a:ext>
            </a:extLst>
          </p:cNvPr>
          <p:cNvSpPr txBox="1"/>
          <p:nvPr/>
        </p:nvSpPr>
        <p:spPr>
          <a:xfrm>
            <a:off x="945019" y="2142688"/>
            <a:ext cx="85181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Borad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부착된 가속도 센서를 통해 움직임을 감지하고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Chip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flash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된 모델이 움직임을 다음과 같이 분류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- 0: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칩을 바라본 기준으로 오른쪽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- 1: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칩을 바라본 기준으로 왼쪽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- 2: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칩을 바라본 기준으로 뒤쪽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몸 안쪽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- 3: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칩을 바라본 기준으로 앞쪽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몸 바깥쪽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출력은 각 클래스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 확률을 출력하고 추론에 걸린 시간을 표시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움직임이 감지될 때만 추론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9E93C4-E04F-10C3-A11A-673771D9C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30" y="4851999"/>
            <a:ext cx="5144218" cy="1571844"/>
          </a:xfrm>
          <a:prstGeom prst="rect">
            <a:avLst/>
          </a:prstGeom>
        </p:spPr>
      </p:pic>
      <p:pic>
        <p:nvPicPr>
          <p:cNvPr id="15" name="그림 14" descr="전자 부품, 전자 공학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81E9A8A5-D9B7-486D-027A-48CEC15A99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26" t="12956" r="24783" b="17138"/>
          <a:stretch/>
        </p:blipFill>
        <p:spPr>
          <a:xfrm rot="5400000">
            <a:off x="8623423" y="2471580"/>
            <a:ext cx="2599435" cy="19416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523FA1-5192-F279-5284-C7845AA0F434}"/>
              </a:ext>
            </a:extLst>
          </p:cNvPr>
          <p:cNvSpPr txBox="1"/>
          <p:nvPr/>
        </p:nvSpPr>
        <p:spPr>
          <a:xfrm>
            <a:off x="9328265" y="177335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기준 상태</a:t>
            </a:r>
          </a:p>
        </p:txBody>
      </p:sp>
    </p:spTree>
    <p:extLst>
      <p:ext uri="{BB962C8B-B14F-4D97-AF65-F5344CB8AC3E}">
        <p14:creationId xmlns:p14="http://schemas.microsoft.com/office/powerpoint/2010/main" val="2458867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#2: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pnu_exp_speech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4ADBE-A744-EA07-1B00-EED9166E7B70}"/>
              </a:ext>
            </a:extLst>
          </p:cNvPr>
          <p:cNvSpPr txBox="1"/>
          <p:nvPr/>
        </p:nvSpPr>
        <p:spPr>
          <a:xfrm>
            <a:off x="945019" y="2142688"/>
            <a:ext cx="8518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Board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후면에 부착된 마이크 모듈을 통해 소리를 감지하고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b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Chip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flash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된 모델이 음성을 다음과 같이 분류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- 0: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출발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- 1: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정지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- 2: IDLE state</a:t>
            </a: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출력은 각 클래스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 확률을 출력하고 추론에 걸린 시간을 표시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상시 추론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E9D9A5-2AFD-7059-EEF2-C35066986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31" y="4629455"/>
            <a:ext cx="5306557" cy="153639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F3F39C-0E92-6882-47C4-F7F353119271}"/>
              </a:ext>
            </a:extLst>
          </p:cNvPr>
          <p:cNvGrpSpPr/>
          <p:nvPr/>
        </p:nvGrpSpPr>
        <p:grpSpPr>
          <a:xfrm>
            <a:off x="7978816" y="1207809"/>
            <a:ext cx="3262308" cy="3562151"/>
            <a:chOff x="7978816" y="1207809"/>
            <a:chExt cx="3262308" cy="3562151"/>
          </a:xfrm>
        </p:grpSpPr>
        <p:pic>
          <p:nvPicPr>
            <p:cNvPr id="3" name="그림 2" descr="텍스트, 전자제품, 전자 기기, 카메라이(가) 표시된 사진&#10;&#10;자동 생성된 설명">
              <a:extLst>
                <a:ext uri="{FF2B5EF4-FFF2-40B4-BE49-F238E27FC236}">
                  <a16:creationId xmlns:a16="http://schemas.microsoft.com/office/drawing/2014/main" id="{88702080-FE7F-7DA2-1025-7E1C52940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3725" y1="70204" x2="37250" y2="77309"/>
                          <a14:foregroundMark x1="53800" y1="89876" x2="65525" y2="88144"/>
                          <a14:foregroundMark x1="61025" y1="76465" x2="58450" y2="827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34" r="26063"/>
            <a:stretch/>
          </p:blipFill>
          <p:spPr>
            <a:xfrm>
              <a:off x="7978816" y="1299771"/>
              <a:ext cx="3199153" cy="3470189"/>
            </a:xfrm>
            <a:prstGeom prst="rect">
              <a:avLst/>
            </a:prstGeom>
          </p:spPr>
        </p:pic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E98A35F1-0FC5-36AA-D3F9-4E11EFB449F4}"/>
                </a:ext>
              </a:extLst>
            </p:cNvPr>
            <p:cNvCxnSpPr>
              <a:cxnSpLocks/>
            </p:cNvCxnSpPr>
            <p:nvPr/>
          </p:nvCxnSpPr>
          <p:spPr>
            <a:xfrm>
              <a:off x="10455215" y="1544128"/>
              <a:ext cx="0" cy="11086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155F36-226C-C841-5098-1DEF5471438E}"/>
                </a:ext>
              </a:extLst>
            </p:cNvPr>
            <p:cNvSpPr txBox="1"/>
            <p:nvPr/>
          </p:nvSpPr>
          <p:spPr>
            <a:xfrm>
              <a:off x="9820542" y="1207809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마이크 모듈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9209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Example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#3: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pnu_exp_vision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4ADBE-A744-EA07-1B00-EED9166E7B70}"/>
              </a:ext>
            </a:extLst>
          </p:cNvPr>
          <p:cNvSpPr txBox="1"/>
          <p:nvPr/>
        </p:nvSpPr>
        <p:spPr>
          <a:xfrm>
            <a:off x="945019" y="2142688"/>
            <a:ext cx="8518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Board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추가적으로 장착된 카메라 모듈로 사진을 촬영하며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b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촬영된 이미지는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0(White)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1(Black)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분류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사진 촬영은 장치 전면의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“A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버튼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눌러 실행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- 0: Bright or white place</a:t>
            </a: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- 1: Dark or black place</a:t>
            </a: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출력은 각 클래스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라벨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별 확률을 출력하고 추론에 걸린 시간을 표시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“A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버튼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누를 시 추론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C95621-2E6E-51C1-D564-F31C706C3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30"/>
          <a:stretch/>
        </p:blipFill>
        <p:spPr>
          <a:xfrm>
            <a:off x="1014031" y="5464873"/>
            <a:ext cx="5140068" cy="6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080A6C-E2F5-F17F-1F2E-E35589D13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66"/>
          <a:stretch/>
        </p:blipFill>
        <p:spPr>
          <a:xfrm>
            <a:off x="1014031" y="4628434"/>
            <a:ext cx="5140068" cy="66549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EB9DE6-23ED-D877-67E3-75E356393DF9}"/>
              </a:ext>
            </a:extLst>
          </p:cNvPr>
          <p:cNvGrpSpPr/>
          <p:nvPr/>
        </p:nvGrpSpPr>
        <p:grpSpPr>
          <a:xfrm>
            <a:off x="7933068" y="1638303"/>
            <a:ext cx="3313913" cy="3317093"/>
            <a:chOff x="8101417" y="1773356"/>
            <a:chExt cx="3313913" cy="33170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155F36-226C-C841-5098-1DEF5471438E}"/>
                </a:ext>
              </a:extLst>
            </p:cNvPr>
            <p:cNvSpPr txBox="1"/>
            <p:nvPr/>
          </p:nvSpPr>
          <p:spPr>
            <a:xfrm>
              <a:off x="8595327" y="1773356"/>
              <a:ext cx="282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이미지 캡처 및 추론 버튼</a:t>
              </a:r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B1EE186-3DD9-CFE7-6096-332F748AB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916" t="18647" r="15766" b="11427"/>
            <a:stretch/>
          </p:blipFill>
          <p:spPr>
            <a:xfrm rot="5400000">
              <a:off x="7808588" y="2583813"/>
              <a:ext cx="2799465" cy="2213808"/>
            </a:xfrm>
            <a:prstGeom prst="rect">
              <a:avLst/>
            </a:prstGeom>
          </p:spPr>
        </p:pic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E98A35F1-0FC5-36AA-D3F9-4E11EFB449F4}"/>
                </a:ext>
              </a:extLst>
            </p:cNvPr>
            <p:cNvCxnSpPr>
              <a:cxnSpLocks/>
            </p:cNvCxnSpPr>
            <p:nvPr/>
          </p:nvCxnSpPr>
          <p:spPr>
            <a:xfrm>
              <a:off x="9983577" y="2142688"/>
              <a:ext cx="0" cy="12926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670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E3FFDCB-3D49-61CD-7E94-E18E300B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EA2D-5557-8A91-5B99-272EA0975BCC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실험 목적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EFCFEE-794A-C9FA-0B0F-4BEED704255A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79317-C6FB-B377-9F14-D3292129B878}"/>
              </a:ext>
            </a:extLst>
          </p:cNvPr>
          <p:cNvSpPr txBox="1"/>
          <p:nvPr/>
        </p:nvSpPr>
        <p:spPr>
          <a:xfrm>
            <a:off x="761785" y="1368686"/>
            <a:ext cx="10536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dirty="0"/>
              <a:t> ESP</a:t>
            </a:r>
            <a:r>
              <a:rPr lang="ko-KR" altLang="en-US" dirty="0"/>
              <a:t> 기반 </a:t>
            </a:r>
            <a:r>
              <a:rPr lang="en-US" altLang="ko-KR" dirty="0"/>
              <a:t>MCU </a:t>
            </a:r>
            <a:r>
              <a:rPr lang="ko-KR" altLang="en-US" dirty="0"/>
              <a:t>펌웨어 포팅의 이해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ESP-IDF </a:t>
            </a:r>
            <a:r>
              <a:rPr lang="ko-KR" altLang="en-US" dirty="0"/>
              <a:t>프레임워크 활용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TensorFlow Lite </a:t>
            </a:r>
            <a:r>
              <a:rPr lang="ko-KR" altLang="en-US" dirty="0"/>
              <a:t>및 </a:t>
            </a:r>
            <a:r>
              <a:rPr lang="en-US" altLang="ko-KR" dirty="0"/>
              <a:t>TensorFlow Lite for micro</a:t>
            </a:r>
            <a:r>
              <a:rPr lang="ko-KR" altLang="en-US" dirty="0"/>
              <a:t>에 대한 이해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9304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모델 변경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4ADBE-A744-EA07-1B00-EED9166E7B70}"/>
              </a:ext>
            </a:extLst>
          </p:cNvPr>
          <p:cNvSpPr txBox="1"/>
          <p:nvPr/>
        </p:nvSpPr>
        <p:spPr>
          <a:xfrm>
            <a:off x="945019" y="2142688"/>
            <a:ext cx="6301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TinyWebTrainer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통해 학습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변환한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model.c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파일의 모델 데이터를 예제 프로젝트의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model.c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파일에 적용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C8F28-564E-9426-584C-31DF66BC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96" y="3888875"/>
            <a:ext cx="5027304" cy="1509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E6439-DBA0-D250-EECA-678E018FF739}"/>
              </a:ext>
            </a:extLst>
          </p:cNvPr>
          <p:cNvSpPr txBox="1"/>
          <p:nvPr/>
        </p:nvSpPr>
        <p:spPr>
          <a:xfrm>
            <a:off x="6139999" y="4289760"/>
            <a:ext cx="5751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g_model</a:t>
            </a:r>
            <a:r>
              <a:rPr lang="en-US" altLang="ko-KR" dirty="0"/>
              <a:t> </a:t>
            </a:r>
            <a:r>
              <a:rPr lang="ko-KR" altLang="en-US" dirty="0"/>
              <a:t>배열에 변환한 </a:t>
            </a:r>
            <a:r>
              <a:rPr lang="en-US" altLang="ko-KR" dirty="0" err="1"/>
              <a:t>model.c</a:t>
            </a:r>
            <a:r>
              <a:rPr lang="en-US" altLang="ko-KR" dirty="0"/>
              <a:t> </a:t>
            </a:r>
            <a:r>
              <a:rPr lang="ko-KR" altLang="en-US" dirty="0"/>
              <a:t>파일의 값들을 복사하여 사용</a:t>
            </a:r>
          </a:p>
        </p:txBody>
      </p:sp>
    </p:spTree>
    <p:extLst>
      <p:ext uri="{BB962C8B-B14F-4D97-AF65-F5344CB8AC3E}">
        <p14:creationId xmlns:p14="http://schemas.microsoft.com/office/powerpoint/2010/main" val="882718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4ADBE-A744-EA07-1B00-EED9166E7B70}"/>
              </a:ext>
            </a:extLst>
          </p:cNvPr>
          <p:cNvSpPr txBox="1"/>
          <p:nvPr/>
        </p:nvSpPr>
        <p:spPr>
          <a:xfrm>
            <a:off x="945019" y="2142688"/>
            <a:ext cx="75088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보드에 새로운 펌웨어를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Flash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경우 기존의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TinyWebTrainer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연결이 불가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따라서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TinyWebTrainer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 연결을 위한 펌웨어 초기화 필요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Plato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제공된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“Web trainer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펌웨어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”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사용하여 아래의 단계를 수행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파이썬 라이브러리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esptool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설치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esptool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ESP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펌웨어 관리를 위한 도구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Web trainer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펌웨어 폴더 내에서 아래의 명령어 입력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1"/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이때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COMx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시리얼 포트는 장치 설정에 맞게 수정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7E874-8B48-34FB-2667-7A4C7257CAD8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펌웨어 초기화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297D40-314F-B20C-6A53-2ACE221F841B}"/>
              </a:ext>
            </a:extLst>
          </p:cNvPr>
          <p:cNvSpPr/>
          <p:nvPr/>
        </p:nvSpPr>
        <p:spPr>
          <a:xfrm>
            <a:off x="8080277" y="3588762"/>
            <a:ext cx="2290654" cy="33879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FFFF00"/>
                </a:solidFill>
              </a:rPr>
              <a:t>pip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install </a:t>
            </a:r>
            <a:r>
              <a:rPr lang="en-US" altLang="ko-KR" sz="2000" dirty="0" err="1">
                <a:solidFill>
                  <a:schemeClr val="bg1"/>
                </a:solidFill>
              </a:rPr>
              <a:t>esptool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B28B8C-3851-9D7D-70B7-548B0AE4063F}"/>
              </a:ext>
            </a:extLst>
          </p:cNvPr>
          <p:cNvSpPr/>
          <p:nvPr/>
        </p:nvSpPr>
        <p:spPr>
          <a:xfrm>
            <a:off x="1331461" y="4487490"/>
            <a:ext cx="5612803" cy="12577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rgbClr val="FFFF00"/>
                </a:solidFill>
              </a:rPr>
              <a:t>python</a:t>
            </a:r>
            <a:r>
              <a:rPr lang="ko-KR" altLang="en-US" sz="1600" dirty="0">
                <a:solidFill>
                  <a:srgbClr val="FFFF00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-m </a:t>
            </a:r>
            <a:r>
              <a:rPr lang="en-US" altLang="ko-KR" sz="1600" dirty="0" err="1">
                <a:solidFill>
                  <a:schemeClr val="bg1"/>
                </a:solidFill>
              </a:rPr>
              <a:t>esptool</a:t>
            </a:r>
            <a:r>
              <a:rPr lang="en-US" altLang="ko-KR" sz="1600" dirty="0">
                <a:solidFill>
                  <a:schemeClr val="bg1"/>
                </a:solidFill>
              </a:rPr>
              <a:t> -p </a:t>
            </a:r>
            <a:r>
              <a:rPr lang="en-US" altLang="ko-KR" sz="1600" dirty="0" err="1">
                <a:solidFill>
                  <a:schemeClr val="bg1"/>
                </a:solidFill>
              </a:rPr>
              <a:t>COMx</a:t>
            </a:r>
            <a:r>
              <a:rPr lang="en-US" altLang="ko-KR" sz="1600" dirty="0">
                <a:solidFill>
                  <a:schemeClr val="bg1"/>
                </a:solidFill>
              </a:rPr>
              <a:t> -b 460800 --before </a:t>
            </a:r>
            <a:r>
              <a:rPr lang="en-US" altLang="ko-KR" sz="1600" dirty="0" err="1">
                <a:solidFill>
                  <a:schemeClr val="bg1"/>
                </a:solidFill>
              </a:rPr>
              <a:t>default_reset</a:t>
            </a:r>
            <a:r>
              <a:rPr lang="en-US" altLang="ko-KR" sz="1600" dirty="0">
                <a:solidFill>
                  <a:schemeClr val="bg1"/>
                </a:solidFill>
              </a:rPr>
              <a:t> --after </a:t>
            </a:r>
            <a:r>
              <a:rPr lang="en-US" altLang="ko-KR" sz="1600" dirty="0" err="1">
                <a:solidFill>
                  <a:schemeClr val="bg1"/>
                </a:solidFill>
              </a:rPr>
              <a:t>hard_reset</a:t>
            </a:r>
            <a:r>
              <a:rPr lang="en-US" altLang="ko-KR" sz="1600" dirty="0">
                <a:solidFill>
                  <a:schemeClr val="bg1"/>
                </a:solidFill>
              </a:rPr>
              <a:t> --chip esp32s3  </a:t>
            </a:r>
            <a:r>
              <a:rPr lang="en-US" altLang="ko-KR" sz="1600" dirty="0" err="1">
                <a:solidFill>
                  <a:schemeClr val="bg1"/>
                </a:solidFill>
              </a:rPr>
              <a:t>write_flash</a:t>
            </a:r>
            <a:r>
              <a:rPr lang="en-US" altLang="ko-KR" sz="1600" dirty="0">
                <a:solidFill>
                  <a:schemeClr val="bg1"/>
                </a:solidFill>
              </a:rPr>
              <a:t> --</a:t>
            </a:r>
            <a:r>
              <a:rPr lang="en-US" altLang="ko-KR" sz="1600" dirty="0" err="1">
                <a:solidFill>
                  <a:schemeClr val="bg1"/>
                </a:solidFill>
              </a:rPr>
              <a:t>flash_mode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dio</a:t>
            </a:r>
            <a:r>
              <a:rPr lang="en-US" altLang="ko-KR" sz="1600" dirty="0">
                <a:solidFill>
                  <a:schemeClr val="bg1"/>
                </a:solidFill>
              </a:rPr>
              <a:t> --</a:t>
            </a:r>
            <a:r>
              <a:rPr lang="en-US" altLang="ko-KR" sz="1600" dirty="0" err="1">
                <a:solidFill>
                  <a:schemeClr val="bg1"/>
                </a:solidFill>
              </a:rPr>
              <a:t>flash_size</a:t>
            </a:r>
            <a:r>
              <a:rPr lang="en-US" altLang="ko-KR" sz="1600" dirty="0">
                <a:solidFill>
                  <a:schemeClr val="bg1"/>
                </a:solidFill>
              </a:rPr>
              <a:t> 4MB --</a:t>
            </a:r>
            <a:r>
              <a:rPr lang="en-US" altLang="ko-KR" sz="1600" dirty="0" err="1">
                <a:solidFill>
                  <a:schemeClr val="bg1"/>
                </a:solidFill>
              </a:rPr>
              <a:t>flash_freq</a:t>
            </a:r>
            <a:r>
              <a:rPr lang="en-US" altLang="ko-KR" sz="1600" dirty="0">
                <a:solidFill>
                  <a:schemeClr val="bg1"/>
                </a:solidFill>
              </a:rPr>
              <a:t> 80m 0x0 </a:t>
            </a:r>
            <a:r>
              <a:rPr lang="en-US" altLang="ko-KR" sz="1600" dirty="0" err="1">
                <a:solidFill>
                  <a:schemeClr val="bg1"/>
                </a:solidFill>
              </a:rPr>
              <a:t>bootloader.bin</a:t>
            </a:r>
            <a:r>
              <a:rPr lang="en-US" altLang="ko-KR" sz="1600" dirty="0">
                <a:solidFill>
                  <a:schemeClr val="bg1"/>
                </a:solidFill>
              </a:rPr>
              <a:t> 0x8000 partition-</a:t>
            </a:r>
            <a:r>
              <a:rPr lang="en-US" altLang="ko-KR" sz="1600" dirty="0" err="1">
                <a:solidFill>
                  <a:schemeClr val="bg1"/>
                </a:solidFill>
              </a:rPr>
              <a:t>table.bin</a:t>
            </a:r>
            <a:r>
              <a:rPr lang="en-US" altLang="ko-KR" sz="1600" dirty="0">
                <a:solidFill>
                  <a:schemeClr val="bg1"/>
                </a:solidFill>
              </a:rPr>
              <a:t> 0x10000 </a:t>
            </a:r>
            <a:r>
              <a:rPr lang="en-US" altLang="ko-KR" sz="1600" dirty="0" err="1">
                <a:solidFill>
                  <a:schemeClr val="bg1"/>
                </a:solidFill>
              </a:rPr>
              <a:t>gamba_ai_edukit.bin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F0ABA5-8D06-5B24-9B2A-C0439C12D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508" y="4494946"/>
            <a:ext cx="3607737" cy="1452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FE251A-DDD5-658F-8057-DF5E227C3678}"/>
              </a:ext>
            </a:extLst>
          </p:cNvPr>
          <p:cNvSpPr txBox="1"/>
          <p:nvPr/>
        </p:nvSpPr>
        <p:spPr>
          <a:xfrm>
            <a:off x="8780908" y="5962695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a typeface="Pretendard Light" panose="02000403000000020004" pitchFamily="50" charset="-127"/>
              </a:rPr>
              <a:t>Flash </a:t>
            </a:r>
            <a:r>
              <a:rPr lang="ko-KR" altLang="en-US" sz="1600" dirty="0" err="1">
                <a:ea typeface="Pretendard Light" panose="02000403000000020004" pitchFamily="50" charset="-127"/>
              </a:rPr>
              <a:t>성공시</a:t>
            </a:r>
            <a:r>
              <a:rPr lang="ko-KR" altLang="en-US" sz="1600" dirty="0">
                <a:ea typeface="Pretendard Light" panose="02000403000000020004" pitchFamily="50" charset="-127"/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42690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A08C-21EB-CF2D-B72D-7458B581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5E476A9-890A-06B3-B643-06CF39410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1265F2-D904-D68B-7780-9DFE140BED4E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검사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9E4EC-D60A-C9E9-3002-D749402DCFA7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23D31-2E11-2DD2-0453-8931176CD63B}"/>
              </a:ext>
            </a:extLst>
          </p:cNvPr>
          <p:cNvSpPr txBox="1"/>
          <p:nvPr/>
        </p:nvSpPr>
        <p:spPr>
          <a:xfrm>
            <a:off x="761785" y="1533088"/>
            <a:ext cx="97388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TinyWebTrainer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통해 학습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변환한 모델을 보드에 탑재 후 검사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Motion,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Speech,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Vision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 하나를 선택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예제와 다른 클래스를 가지는 모델을 학습 및 탑재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Motion: 4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이상의 서로 다른 클래스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Speech: 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이상의 서로 다른 클래스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Vision: 2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이상의 서로 다른 클래스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TinyWebTrainer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학습 페이지 확인 및 보드에서의 동작 검사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 페이지에서 학습시킨 모델을 보드에 탑재했는지 검사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Plato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보드 동작 영상 및 실험 보고서 업로드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862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latin typeface="SUIT SemiBold" pitchFamily="50" charset="-127"/>
                <a:ea typeface="SUIT SemiBold" pitchFamily="50" charset="-127"/>
              </a:rPr>
              <a:t>텀프로젝트</a:t>
            </a:r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 활용방안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4ADBE-A744-EA07-1B00-EED9166E7B70}"/>
              </a:ext>
            </a:extLst>
          </p:cNvPr>
          <p:cNvSpPr txBox="1"/>
          <p:nvPr/>
        </p:nvSpPr>
        <p:spPr>
          <a:xfrm>
            <a:off x="945018" y="2142688"/>
            <a:ext cx="84922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Gamba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labs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edu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kit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모델의 추론 결과를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UART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시리얼 통신을 통해 송신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STM32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보드에서 모델 추론 결과를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“Winner [class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번호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]”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형식으로 수신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STM32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보드에서 모델 추론 결과에 따른 연결 동작으로 구현 가능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B4228-263E-7148-C633-2D9B24578A83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UART</a:t>
            </a:r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를 통한 결과 전송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A8E7CBE-19A8-DD5E-4012-352BA0D36DFC}"/>
              </a:ext>
            </a:extLst>
          </p:cNvPr>
          <p:cNvGrpSpPr/>
          <p:nvPr/>
        </p:nvGrpSpPr>
        <p:grpSpPr>
          <a:xfrm>
            <a:off x="1714568" y="3914373"/>
            <a:ext cx="8762863" cy="2065495"/>
            <a:chOff x="1398267" y="4100355"/>
            <a:chExt cx="8762863" cy="20654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393696A-443C-0E2C-0B52-65A78AFB635F}"/>
                </a:ext>
              </a:extLst>
            </p:cNvPr>
            <p:cNvGrpSpPr/>
            <p:nvPr/>
          </p:nvGrpSpPr>
          <p:grpSpPr>
            <a:xfrm>
              <a:off x="1398267" y="4100355"/>
              <a:ext cx="3337635" cy="2065495"/>
              <a:chOff x="1241372" y="3344011"/>
              <a:chExt cx="3337635" cy="2065495"/>
            </a:xfrm>
          </p:grpSpPr>
          <p:pic>
            <p:nvPicPr>
              <p:cNvPr id="3" name="그림 2" descr="전자 부품, 전자 공학, 회로 구성요소, 패시브 회로 부품이(가) 표시된 사진&#10;&#10;자동 생성된 설명">
                <a:extLst>
                  <a:ext uri="{FF2B5EF4-FFF2-40B4-BE49-F238E27FC236}">
                    <a16:creationId xmlns:a16="http://schemas.microsoft.com/office/drawing/2014/main" id="{0C67EA5A-7DCA-D469-7B90-8A325F76C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26" t="12956" r="24783" b="17138"/>
              <a:stretch/>
            </p:blipFill>
            <p:spPr>
              <a:xfrm>
                <a:off x="1241372" y="3344011"/>
                <a:ext cx="2765234" cy="206549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A53301-FE74-8F19-CFF7-BA13F8299739}"/>
                  </a:ext>
                </a:extLst>
              </p:cNvPr>
              <p:cNvSpPr txBox="1"/>
              <p:nvPr/>
            </p:nvSpPr>
            <p:spPr>
              <a:xfrm>
                <a:off x="3938682" y="3717985"/>
                <a:ext cx="64032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rgbClr val="FF0000"/>
                    </a:solidFill>
                  </a:rPr>
                  <a:t>GND</a:t>
                </a:r>
              </a:p>
              <a:p>
                <a:r>
                  <a:rPr lang="en-US" altLang="ko-KR" sz="1100" b="1" dirty="0">
                    <a:solidFill>
                      <a:srgbClr val="FF0000"/>
                    </a:solidFill>
                  </a:rPr>
                  <a:t>Rx</a:t>
                </a:r>
              </a:p>
              <a:p>
                <a:r>
                  <a:rPr lang="en-US" altLang="ko-KR" sz="1100" b="1" dirty="0">
                    <a:solidFill>
                      <a:srgbClr val="FF0000"/>
                    </a:solidFill>
                  </a:rPr>
                  <a:t>Tx</a:t>
                </a:r>
              </a:p>
              <a:p>
                <a:r>
                  <a:rPr lang="en-US" altLang="ko-KR" sz="1100" b="1" dirty="0">
                    <a:solidFill>
                      <a:srgbClr val="FF0000"/>
                    </a:solidFill>
                  </a:rPr>
                  <a:t>3.3V</a:t>
                </a:r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3D78B69-6BA6-98FA-A37C-DE2E97142E77}"/>
                </a:ext>
              </a:extLst>
            </p:cNvPr>
            <p:cNvSpPr/>
            <p:nvPr/>
          </p:nvSpPr>
          <p:spPr>
            <a:xfrm>
              <a:off x="7573206" y="4320328"/>
              <a:ext cx="2587924" cy="162554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ea typeface="Pretendard Light" panose="02000403000000020004" pitchFamily="50" charset="-127"/>
                </a:rPr>
                <a:t>STM32 </a:t>
              </a:r>
              <a:r>
                <a:rPr lang="ko-KR" altLang="en-US" sz="2000" b="1" dirty="0">
                  <a:solidFill>
                    <a:schemeClr val="bg1"/>
                  </a:solidFill>
                  <a:ea typeface="Pretendard Light" panose="02000403000000020004" pitchFamily="50" charset="-127"/>
                </a:rPr>
                <a:t>보드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A2F37B-4696-A4A6-6E80-5F5F1EE31D72}"/>
                </a:ext>
              </a:extLst>
            </p:cNvPr>
            <p:cNvSpPr txBox="1"/>
            <p:nvPr/>
          </p:nvSpPr>
          <p:spPr>
            <a:xfrm>
              <a:off x="6246365" y="4474329"/>
              <a:ext cx="13268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rgbClr val="FF0000"/>
                  </a:solidFill>
                </a:rPr>
                <a:t>GND</a:t>
              </a:r>
            </a:p>
            <a:p>
              <a:pPr algn="r"/>
              <a:r>
                <a:rPr lang="en-US" altLang="ko-KR" sz="1100" b="1" dirty="0" err="1">
                  <a:solidFill>
                    <a:srgbClr val="FF0000"/>
                  </a:solidFill>
                </a:rPr>
                <a:t>USARTx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 Rx</a:t>
              </a:r>
            </a:p>
            <a:p>
              <a:pPr algn="r"/>
              <a:r>
                <a:rPr lang="en-US" altLang="ko-KR" sz="1100" b="1" dirty="0" err="1">
                  <a:solidFill>
                    <a:srgbClr val="FF0000"/>
                  </a:solidFill>
                </a:rPr>
                <a:t>USARTx</a:t>
              </a:r>
              <a:r>
                <a:rPr lang="en-US" altLang="ko-KR" sz="1100" b="1" dirty="0">
                  <a:solidFill>
                    <a:srgbClr val="FF0000"/>
                  </a:solidFill>
                </a:rPr>
                <a:t> Tx</a:t>
              </a:r>
            </a:p>
            <a:p>
              <a:pPr algn="r"/>
              <a:r>
                <a:rPr lang="en-US" altLang="ko-KR" sz="1100" b="1" dirty="0">
                  <a:solidFill>
                    <a:srgbClr val="FF0000"/>
                  </a:solidFill>
                </a:rPr>
                <a:t>3.3V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D9B6AB2-80A6-0B52-BA53-23A6856185E3}"/>
                </a:ext>
              </a:extLst>
            </p:cNvPr>
            <p:cNvCxnSpPr/>
            <p:nvPr/>
          </p:nvCxnSpPr>
          <p:spPr>
            <a:xfrm>
              <a:off x="4546121" y="4606506"/>
              <a:ext cx="252753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F6CC7B8-A704-F009-2B92-1D2C8CE7C63C}"/>
                </a:ext>
              </a:extLst>
            </p:cNvPr>
            <p:cNvCxnSpPr/>
            <p:nvPr/>
          </p:nvCxnSpPr>
          <p:spPr>
            <a:xfrm>
              <a:off x="4546121" y="5133102"/>
              <a:ext cx="252753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AB3137A-3382-A631-9A4F-AA166FE02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5739" y="4770408"/>
              <a:ext cx="2295612" cy="178663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5EC4C57-B9AD-68D8-850B-7C1B9A8E9E6E}"/>
                </a:ext>
              </a:extLst>
            </p:cNvPr>
            <p:cNvCxnSpPr>
              <a:cxnSpLocks/>
            </p:cNvCxnSpPr>
            <p:nvPr/>
          </p:nvCxnSpPr>
          <p:spPr>
            <a:xfrm>
              <a:off x="4388571" y="4767452"/>
              <a:ext cx="2295612" cy="1786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5378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latin typeface="SUIT SemiBold" pitchFamily="50" charset="-127"/>
                <a:ea typeface="SUIT SemiBold" pitchFamily="50" charset="-127"/>
              </a:rPr>
              <a:t>텀프로젝트</a:t>
            </a:r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 활용방안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4ADBE-A744-EA07-1B00-EED9166E7B70}"/>
              </a:ext>
            </a:extLst>
          </p:cNvPr>
          <p:cNvSpPr txBox="1"/>
          <p:nvPr/>
        </p:nvSpPr>
        <p:spPr>
          <a:xfrm>
            <a:off x="945018" y="2142688"/>
            <a:ext cx="8492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UART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설정값은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각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main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폴더의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app_uart.c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app_uart.h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통해 확인 가능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Motion: IMU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움직임이 감지되었을 때만 추론 및 결과 전송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Speech: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상시 추론 및 결과 전송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-&gt;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상시 추론이기에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idle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클래스가 반드시 필요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Vision: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보드의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“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버튼 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A”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눌렀을 경우에만 추론 및 결과 전송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B4228-263E-7148-C633-2D9B24578A83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UART</a:t>
            </a:r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를 통한 결과 전송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AF30539-5238-30B8-982E-033F5FF80EC4}"/>
              </a:ext>
            </a:extLst>
          </p:cNvPr>
          <p:cNvGrpSpPr/>
          <p:nvPr/>
        </p:nvGrpSpPr>
        <p:grpSpPr>
          <a:xfrm>
            <a:off x="1300093" y="4213297"/>
            <a:ext cx="3553321" cy="2444661"/>
            <a:chOff x="1049927" y="3175633"/>
            <a:chExt cx="3553321" cy="244466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D6771F-A718-151D-E08B-41737EBE1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927" y="3175633"/>
              <a:ext cx="3553321" cy="207674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A089A1-96A5-567A-86BC-8E9C4ADF662D}"/>
                </a:ext>
              </a:extLst>
            </p:cNvPr>
            <p:cNvSpPr txBox="1"/>
            <p:nvPr/>
          </p:nvSpPr>
          <p:spPr>
            <a:xfrm>
              <a:off x="2183919" y="5250962"/>
              <a:ext cx="1285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app_uart.c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FC1DFF1-9098-3C12-0CE6-DEA040A9BCC0}"/>
              </a:ext>
            </a:extLst>
          </p:cNvPr>
          <p:cNvGrpSpPr/>
          <p:nvPr/>
        </p:nvGrpSpPr>
        <p:grpSpPr>
          <a:xfrm>
            <a:off x="5099100" y="5469869"/>
            <a:ext cx="2654875" cy="1188089"/>
            <a:chOff x="4768562" y="3746016"/>
            <a:chExt cx="2654875" cy="118808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BFDE038-989E-54B2-1F0D-6A5144469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562" y="3746016"/>
              <a:ext cx="2654875" cy="83099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F21461-3149-0D4C-60F3-5E57CBC6D1A5}"/>
                </a:ext>
              </a:extLst>
            </p:cNvPr>
            <p:cNvSpPr txBox="1"/>
            <p:nvPr/>
          </p:nvSpPr>
          <p:spPr>
            <a:xfrm>
              <a:off x="5453331" y="4564773"/>
              <a:ext cx="12853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app_uart</a:t>
              </a:r>
              <a:r>
                <a:rPr lang="en-US" altLang="ko-KR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.h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7971561-4FF6-30B7-C510-8C17D4381CD6}"/>
              </a:ext>
            </a:extLst>
          </p:cNvPr>
          <p:cNvGrpSpPr/>
          <p:nvPr/>
        </p:nvGrpSpPr>
        <p:grpSpPr>
          <a:xfrm>
            <a:off x="7999662" y="4137727"/>
            <a:ext cx="3401302" cy="2489453"/>
            <a:chOff x="7749496" y="3100063"/>
            <a:chExt cx="3401302" cy="248945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F77B84A-A042-1216-A13F-CFE536E2B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9496" y="3100063"/>
              <a:ext cx="3401302" cy="215089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4F6E5-AF5D-66D0-52CB-4D3734F5133C}"/>
                </a:ext>
              </a:extLst>
            </p:cNvPr>
            <p:cNvSpPr txBox="1"/>
            <p:nvPr/>
          </p:nvSpPr>
          <p:spPr>
            <a:xfrm>
              <a:off x="8604713" y="5250962"/>
              <a:ext cx="16908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ea typeface="Pretendard Light" panose="02000403000000020004" pitchFamily="50" charset="-127"/>
                </a:rPr>
                <a:t>UART </a:t>
              </a:r>
              <a:r>
                <a:rPr lang="ko-KR" altLang="en-US" sz="1600" dirty="0">
                  <a:ea typeface="Pretendard Light" panose="02000403000000020004" pitchFamily="50" charset="-127"/>
                </a:rPr>
                <a:t>수신 예시</a:t>
              </a:r>
              <a:endParaRPr lang="en-US" altLang="ko-KR" sz="1600" dirty="0">
                <a:ea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996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Appendix: Edu-kit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6A1223-281B-01E7-10AF-A7E119C192BB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ED80-92DC-4D4F-384C-1B3E5B608989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ESP </a:t>
            </a:r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기반 보드</a:t>
            </a:r>
          </a:p>
        </p:txBody>
      </p:sp>
      <p:pic>
        <p:nvPicPr>
          <p:cNvPr id="3" name="그림 2" descr="전자 부품, 전자 공학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BF8186DA-A4AA-42FC-9B85-EC06ED922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26" t="12956" r="24783" b="17138"/>
          <a:stretch/>
        </p:blipFill>
        <p:spPr>
          <a:xfrm>
            <a:off x="1586430" y="3235438"/>
            <a:ext cx="2765234" cy="206549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CA68F20-2EDE-03FA-5838-9A122B154B65}"/>
              </a:ext>
            </a:extLst>
          </p:cNvPr>
          <p:cNvCxnSpPr>
            <a:cxnSpLocks/>
          </p:cNvCxnSpPr>
          <p:nvPr/>
        </p:nvCxnSpPr>
        <p:spPr>
          <a:xfrm flipH="1">
            <a:off x="4351664" y="4764349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119F0B-1185-77B5-E60A-0611C98D62B7}"/>
              </a:ext>
            </a:extLst>
          </p:cNvPr>
          <p:cNvSpPr txBox="1"/>
          <p:nvPr/>
        </p:nvSpPr>
        <p:spPr>
          <a:xfrm>
            <a:off x="4494316" y="4764349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마이크로 </a:t>
            </a:r>
            <a:r>
              <a:rPr lang="en-US" altLang="ko-KR" sz="1400" dirty="0"/>
              <a:t>5</a:t>
            </a:r>
            <a:r>
              <a:rPr lang="ko-KR" altLang="en-US" sz="1400" dirty="0"/>
              <a:t>핀 </a:t>
            </a:r>
            <a:r>
              <a:rPr lang="en-US" altLang="ko-KR" sz="1400" dirty="0"/>
              <a:t>USB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B9023-1CA8-8A52-86FA-7CB4EF6E117B}"/>
              </a:ext>
            </a:extLst>
          </p:cNvPr>
          <p:cNvSpPr txBox="1"/>
          <p:nvPr/>
        </p:nvSpPr>
        <p:spPr>
          <a:xfrm>
            <a:off x="4201338" y="3594144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UART</a:t>
            </a:r>
            <a:r>
              <a:rPr lang="ko-KR" altLang="en-US" sz="1400" dirty="0"/>
              <a:t> 커넥터</a:t>
            </a:r>
            <a:r>
              <a:rPr lang="en-US" altLang="ko-KR" sz="1400" dirty="0"/>
              <a:t>(*)</a:t>
            </a:r>
            <a:endParaRPr lang="ko-KR" altLang="en-US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B444FC-E857-E79A-6EC5-27B4AFE5FDD9}"/>
              </a:ext>
            </a:extLst>
          </p:cNvPr>
          <p:cNvCxnSpPr>
            <a:cxnSpLocks/>
          </p:cNvCxnSpPr>
          <p:nvPr/>
        </p:nvCxnSpPr>
        <p:spPr>
          <a:xfrm flipH="1">
            <a:off x="4351664" y="3939186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555400-D8B5-424D-925D-BCB230E75F2D}"/>
              </a:ext>
            </a:extLst>
          </p:cNvPr>
          <p:cNvSpPr txBox="1"/>
          <p:nvPr/>
        </p:nvSpPr>
        <p:spPr>
          <a:xfrm>
            <a:off x="506433" y="6216467"/>
            <a:ext cx="9805012" cy="37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(*) UART </a:t>
            </a:r>
            <a:r>
              <a:rPr lang="ko-KR" altLang="en-US" dirty="0"/>
              <a:t>커넥터는 ▷표시가 </a:t>
            </a:r>
            <a:r>
              <a:rPr lang="en-US" altLang="ko-KR" dirty="0"/>
              <a:t>1</a:t>
            </a:r>
            <a:r>
              <a:rPr lang="ko-KR" altLang="en-US" dirty="0"/>
              <a:t>번 핀이며</a:t>
            </a:r>
            <a:r>
              <a:rPr lang="en-US" altLang="ko-KR" dirty="0"/>
              <a:t>, 1</a:t>
            </a:r>
            <a:r>
              <a:rPr lang="ko-KR" altLang="en-US" dirty="0"/>
              <a:t>번부터 </a:t>
            </a:r>
            <a:r>
              <a:rPr lang="en-US" altLang="ko-KR" dirty="0"/>
              <a:t>3.3V, Tx, Rx, </a:t>
            </a:r>
            <a:r>
              <a:rPr lang="en-US" altLang="ko-KR" dirty="0" err="1"/>
              <a:t>Gnd</a:t>
            </a:r>
            <a:r>
              <a:rPr lang="en-US" altLang="ko-KR" dirty="0"/>
              <a:t> </a:t>
            </a:r>
            <a:r>
              <a:rPr lang="ko-KR" altLang="en-US" dirty="0"/>
              <a:t>핀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42299C-F56F-2CC0-71E9-535FA1270C53}"/>
              </a:ext>
            </a:extLst>
          </p:cNvPr>
          <p:cNvCxnSpPr>
            <a:cxnSpLocks/>
          </p:cNvCxnSpPr>
          <p:nvPr/>
        </p:nvCxnSpPr>
        <p:spPr>
          <a:xfrm flipV="1">
            <a:off x="1911772" y="5300933"/>
            <a:ext cx="0" cy="582074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A09112-3F93-58A7-DF7B-637B5F5D54E5}"/>
              </a:ext>
            </a:extLst>
          </p:cNvPr>
          <p:cNvSpPr txBox="1"/>
          <p:nvPr/>
        </p:nvSpPr>
        <p:spPr>
          <a:xfrm>
            <a:off x="1497266" y="5490408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전원 </a:t>
            </a:r>
            <a:r>
              <a:rPr lang="en-US" altLang="ko-KR" sz="1400" dirty="0"/>
              <a:t>LED</a:t>
            </a:r>
            <a:endParaRPr lang="ko-KR" altLang="en-US" sz="1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228573-0489-A019-F948-CB3B4F7B71C5}"/>
              </a:ext>
            </a:extLst>
          </p:cNvPr>
          <p:cNvCxnSpPr>
            <a:cxnSpLocks/>
          </p:cNvCxnSpPr>
          <p:nvPr/>
        </p:nvCxnSpPr>
        <p:spPr>
          <a:xfrm>
            <a:off x="1995207" y="2748803"/>
            <a:ext cx="0" cy="48663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A27477-0F8B-EBEE-2774-0C988174118F}"/>
              </a:ext>
            </a:extLst>
          </p:cNvPr>
          <p:cNvSpPr txBox="1"/>
          <p:nvPr/>
        </p:nvSpPr>
        <p:spPr>
          <a:xfrm>
            <a:off x="1080583" y="2403779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A, B </a:t>
            </a:r>
            <a:r>
              <a:rPr lang="ko-KR" altLang="en-US" sz="1400" dirty="0"/>
              <a:t>버튼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63922D-C2F6-B075-1A82-AED8C279A143}"/>
              </a:ext>
            </a:extLst>
          </p:cNvPr>
          <p:cNvCxnSpPr>
            <a:cxnSpLocks/>
          </p:cNvCxnSpPr>
          <p:nvPr/>
        </p:nvCxnSpPr>
        <p:spPr>
          <a:xfrm>
            <a:off x="3897442" y="2747263"/>
            <a:ext cx="0" cy="48663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ED167A-B787-4397-5609-D71E29641750}"/>
              </a:ext>
            </a:extLst>
          </p:cNvPr>
          <p:cNvSpPr txBox="1"/>
          <p:nvPr/>
        </p:nvSpPr>
        <p:spPr>
          <a:xfrm>
            <a:off x="2982818" y="2402239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X, Y </a:t>
            </a:r>
            <a:r>
              <a:rPr lang="ko-KR" altLang="en-US" sz="1400" dirty="0"/>
              <a:t>버튼</a:t>
            </a:r>
          </a:p>
        </p:txBody>
      </p:sp>
      <p:pic>
        <p:nvPicPr>
          <p:cNvPr id="26" name="그림 25" descr="텍스트, 전자제품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6752D4CC-FADB-C6CD-150A-D1E26D6F3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275" y1="55639" x2="52525" y2="54263"/>
                        <a14:foregroundMark x1="52525" y1="54263" x2="37900" y2="57327"/>
                        <a14:foregroundMark x1="61825" y1="26821" x2="59900" y2="25400"/>
                        <a14:foregroundMark x1="59100" y1="56217" x2="41750" y2="62522"/>
                        <a14:foregroundMark x1="41750" y1="62522" x2="31475" y2="52442"/>
                        <a14:foregroundMark x1="31475" y1="52442" x2="49850" y2="53996"/>
                        <a14:foregroundMark x1="49850" y1="53996" x2="36300" y2="56483"/>
                        <a14:foregroundMark x1="36300" y1="56483" x2="42875" y2="53908"/>
                        <a14:backgroundMark x1="33075" y1="88455" x2="53000" y2="867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20" t="10473" r="24192" b="13414"/>
          <a:stretch/>
        </p:blipFill>
        <p:spPr>
          <a:xfrm>
            <a:off x="7546209" y="3342637"/>
            <a:ext cx="2864729" cy="2042974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0F724D-009E-583D-150E-5B92B11FA345}"/>
              </a:ext>
            </a:extLst>
          </p:cNvPr>
          <p:cNvCxnSpPr>
            <a:cxnSpLocks/>
          </p:cNvCxnSpPr>
          <p:nvPr/>
        </p:nvCxnSpPr>
        <p:spPr>
          <a:xfrm flipV="1">
            <a:off x="9811327" y="5155399"/>
            <a:ext cx="0" cy="582074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70C792-0D41-E37B-8E10-7A4D0061C414}"/>
              </a:ext>
            </a:extLst>
          </p:cNvPr>
          <p:cNvSpPr txBox="1"/>
          <p:nvPr/>
        </p:nvSpPr>
        <p:spPr>
          <a:xfrm>
            <a:off x="9606142" y="5359787"/>
            <a:ext cx="182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동작 </a:t>
            </a:r>
            <a:r>
              <a:rPr lang="en-US" altLang="ko-KR" sz="1400" dirty="0"/>
              <a:t>LED</a:t>
            </a:r>
          </a:p>
          <a:p>
            <a:pPr algn="ctr"/>
            <a:r>
              <a:rPr lang="en-US" altLang="ko-KR" sz="1400" dirty="0"/>
              <a:t>(RED, BLUE)</a:t>
            </a:r>
            <a:endParaRPr lang="ko-KR" altLang="en-US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F1BD76-4E9A-1DD1-AC42-B5086C97A6AE}"/>
              </a:ext>
            </a:extLst>
          </p:cNvPr>
          <p:cNvCxnSpPr>
            <a:cxnSpLocks/>
          </p:cNvCxnSpPr>
          <p:nvPr/>
        </p:nvCxnSpPr>
        <p:spPr>
          <a:xfrm>
            <a:off x="6632154" y="4036502"/>
            <a:ext cx="1656054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F44FEF-7772-891B-E448-DB98D7B287E5}"/>
              </a:ext>
            </a:extLst>
          </p:cNvPr>
          <p:cNvSpPr txBox="1"/>
          <p:nvPr/>
        </p:nvSpPr>
        <p:spPr>
          <a:xfrm>
            <a:off x="6376730" y="3513282"/>
            <a:ext cx="1135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확장 보드</a:t>
            </a:r>
            <a:endParaRPr lang="en-US" altLang="ko-KR" sz="1400" dirty="0"/>
          </a:p>
          <a:p>
            <a:pPr algn="ctr"/>
            <a:r>
              <a:rPr lang="ko-KR" altLang="en-US" sz="1400" dirty="0"/>
              <a:t>커넥터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6260F-CD40-7C52-91F7-7AD52C98A79B}"/>
              </a:ext>
            </a:extLst>
          </p:cNvPr>
          <p:cNvCxnSpPr>
            <a:cxnSpLocks/>
          </p:cNvCxnSpPr>
          <p:nvPr/>
        </p:nvCxnSpPr>
        <p:spPr>
          <a:xfrm>
            <a:off x="9690478" y="2998897"/>
            <a:ext cx="0" cy="48663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4888B5-483C-7270-2BE5-528F8B4820D0}"/>
              </a:ext>
            </a:extLst>
          </p:cNvPr>
          <p:cNvSpPr txBox="1"/>
          <p:nvPr/>
        </p:nvSpPr>
        <p:spPr>
          <a:xfrm>
            <a:off x="8775854" y="2653873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마이크</a:t>
            </a:r>
          </a:p>
        </p:txBody>
      </p:sp>
    </p:spTree>
    <p:extLst>
      <p:ext uri="{BB962C8B-B14F-4D97-AF65-F5344CB8AC3E}">
        <p14:creationId xmlns:p14="http://schemas.microsoft.com/office/powerpoint/2010/main" val="3012060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 err="1">
                <a:latin typeface="SUIT SemiBold" pitchFamily="50" charset="-127"/>
                <a:ea typeface="SUIT SemiBold" pitchFamily="50" charset="-127"/>
              </a:rPr>
              <a:t>Appenddix</a:t>
            </a:r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: Edu-kit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6A1223-281B-01E7-10AF-A7E119C192BB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ED80-92DC-4D4F-384C-1B3E5B608989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확장 보드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42299C-F56F-2CC0-71E9-535FA1270C53}"/>
              </a:ext>
            </a:extLst>
          </p:cNvPr>
          <p:cNvCxnSpPr>
            <a:cxnSpLocks/>
          </p:cNvCxnSpPr>
          <p:nvPr/>
        </p:nvCxnSpPr>
        <p:spPr>
          <a:xfrm flipV="1">
            <a:off x="2330413" y="4965924"/>
            <a:ext cx="0" cy="582074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A09112-3F93-58A7-DF7B-637B5F5D54E5}"/>
              </a:ext>
            </a:extLst>
          </p:cNvPr>
          <p:cNvSpPr txBox="1"/>
          <p:nvPr/>
        </p:nvSpPr>
        <p:spPr>
          <a:xfrm>
            <a:off x="2264493" y="5169425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액정 디스플레이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0F724D-009E-583D-150E-5B92B11FA345}"/>
              </a:ext>
            </a:extLst>
          </p:cNvPr>
          <p:cNvCxnSpPr>
            <a:cxnSpLocks/>
          </p:cNvCxnSpPr>
          <p:nvPr/>
        </p:nvCxnSpPr>
        <p:spPr>
          <a:xfrm flipV="1">
            <a:off x="9811327" y="5155399"/>
            <a:ext cx="0" cy="582074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70C792-0D41-E37B-8E10-7A4D0061C414}"/>
              </a:ext>
            </a:extLst>
          </p:cNvPr>
          <p:cNvSpPr txBox="1"/>
          <p:nvPr/>
        </p:nvSpPr>
        <p:spPr>
          <a:xfrm>
            <a:off x="9606142" y="5359787"/>
            <a:ext cx="182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동작 </a:t>
            </a:r>
            <a:r>
              <a:rPr lang="en-US" altLang="ko-KR" sz="1400" dirty="0"/>
              <a:t>LED</a:t>
            </a:r>
          </a:p>
          <a:p>
            <a:pPr algn="ctr"/>
            <a:r>
              <a:rPr lang="en-US" altLang="ko-KR" sz="1400" dirty="0"/>
              <a:t>(RED, BLUE)</a:t>
            </a:r>
            <a:endParaRPr lang="ko-KR" altLang="en-US" sz="1400" dirty="0"/>
          </a:p>
        </p:txBody>
      </p:sp>
      <p:pic>
        <p:nvPicPr>
          <p:cNvPr id="4" name="그림 3" descr="실내이(가) 표시된 사진&#10;&#10;중간 신뢰도로 자동 생성된 설명">
            <a:extLst>
              <a:ext uri="{FF2B5EF4-FFF2-40B4-BE49-F238E27FC236}">
                <a16:creationId xmlns:a16="http://schemas.microsoft.com/office/drawing/2014/main" id="{4F8AEE69-3342-3464-9DAA-3F45D5B5C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8700" y1="83881" x2="53900" y2="89298"/>
                        <a14:backgroundMark x1="53900" y1="89298" x2="62925" y2="88810"/>
                        <a14:backgroundMark x1="62925" y1="88810" x2="64725" y2="87300"/>
                        <a14:backgroundMark x1="56600" y1="83126" x2="47600" y2="84813"/>
                        <a14:backgroundMark x1="59975" y1="84547" x2="58050" y2="85391"/>
                        <a14:backgroundMark x1="57225" y1="85124" x2="59175" y2="84547"/>
                        <a14:backgroundMark x1="47450" y1="85124" x2="60725" y2="83970"/>
                        <a14:backgroundMark x1="60725" y1="83970" x2="61900" y2="83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98" t="6929" r="34499" b="15660"/>
          <a:stretch/>
        </p:blipFill>
        <p:spPr>
          <a:xfrm>
            <a:off x="1652532" y="3256546"/>
            <a:ext cx="1295584" cy="1710927"/>
          </a:xfrm>
          <a:prstGeom prst="rect">
            <a:avLst/>
          </a:prstGeom>
        </p:spPr>
      </p:pic>
      <p:pic>
        <p:nvPicPr>
          <p:cNvPr id="11" name="그림 10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ACAE99C0-0C8A-549E-0DDC-F5DCC30A4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56" t="2583" r="36188" b="5349"/>
          <a:stretch/>
        </p:blipFill>
        <p:spPr>
          <a:xfrm>
            <a:off x="7001763" y="2204977"/>
            <a:ext cx="2371005" cy="315481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E4D7B08-F2DF-5C40-F6B1-75ECAACBB0BF}"/>
              </a:ext>
            </a:extLst>
          </p:cNvPr>
          <p:cNvCxnSpPr>
            <a:cxnSpLocks/>
          </p:cNvCxnSpPr>
          <p:nvPr/>
        </p:nvCxnSpPr>
        <p:spPr>
          <a:xfrm>
            <a:off x="8205037" y="1971835"/>
            <a:ext cx="0" cy="48663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1D575C-996A-B829-679B-5B82EF0529FE}"/>
              </a:ext>
            </a:extLst>
          </p:cNvPr>
          <p:cNvSpPr txBox="1"/>
          <p:nvPr/>
        </p:nvSpPr>
        <p:spPr>
          <a:xfrm>
            <a:off x="7290413" y="1626811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카메라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5B71EE-4727-1BAF-246F-3E1B7A44D692}"/>
              </a:ext>
            </a:extLst>
          </p:cNvPr>
          <p:cNvCxnSpPr>
            <a:cxnSpLocks/>
          </p:cNvCxnSpPr>
          <p:nvPr/>
        </p:nvCxnSpPr>
        <p:spPr>
          <a:xfrm>
            <a:off x="5783514" y="4022718"/>
            <a:ext cx="1656054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ECE739-F6E6-7B8D-92B9-9CA750892957}"/>
              </a:ext>
            </a:extLst>
          </p:cNvPr>
          <p:cNvSpPr txBox="1"/>
          <p:nvPr/>
        </p:nvSpPr>
        <p:spPr>
          <a:xfrm>
            <a:off x="5528090" y="3499498"/>
            <a:ext cx="1135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확장 보드</a:t>
            </a:r>
            <a:endParaRPr lang="en-US" altLang="ko-KR" sz="1400" dirty="0"/>
          </a:p>
          <a:p>
            <a:pPr algn="ctr"/>
            <a:r>
              <a:rPr lang="ko-KR" altLang="en-US" sz="1400" dirty="0"/>
              <a:t>커넥터</a:t>
            </a:r>
          </a:p>
        </p:txBody>
      </p:sp>
    </p:spTree>
    <p:extLst>
      <p:ext uri="{BB962C8B-B14F-4D97-AF65-F5344CB8AC3E}">
        <p14:creationId xmlns:p14="http://schemas.microsoft.com/office/powerpoint/2010/main" val="2373054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Appendix: Edu-kit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6A1223-281B-01E7-10AF-A7E119C192BB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ED80-92DC-4D4F-384C-1B3E5B608989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결합된 보드 형태</a:t>
            </a:r>
          </a:p>
        </p:txBody>
      </p:sp>
      <p:pic>
        <p:nvPicPr>
          <p:cNvPr id="6" name="그림 5" descr="전자 부품, 전자 공학, 회로 구성요소, 전자제품이(가) 표시된 사진&#10;&#10;자동 생성된 설명">
            <a:extLst>
              <a:ext uri="{FF2B5EF4-FFF2-40B4-BE49-F238E27FC236}">
                <a16:creationId xmlns:a16="http://schemas.microsoft.com/office/drawing/2014/main" id="{B328B6C5-A72A-5D78-CB40-41E174692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5050" y1="87611" x2="36125" y2="87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19" r="29480"/>
          <a:stretch/>
        </p:blipFill>
        <p:spPr>
          <a:xfrm>
            <a:off x="1714774" y="2012079"/>
            <a:ext cx="3844888" cy="4566719"/>
          </a:xfrm>
          <a:prstGeom prst="rect">
            <a:avLst/>
          </a:prstGeom>
        </p:spPr>
      </p:pic>
      <p:pic>
        <p:nvPicPr>
          <p:cNvPr id="14" name="그림 13" descr="텍스트, 전자제품, 전자 기기, 카메라이(가) 표시된 사진&#10;&#10;자동 생성된 설명">
            <a:extLst>
              <a:ext uri="{FF2B5EF4-FFF2-40B4-BE49-F238E27FC236}">
                <a16:creationId xmlns:a16="http://schemas.microsoft.com/office/drawing/2014/main" id="{361F3EFA-7EE4-2FEC-9D7C-16F9C68C5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725" y1="70204" x2="37250" y2="77309"/>
                        <a14:foregroundMark x1="53800" y1="89876" x2="65525" y2="88144"/>
                        <a14:foregroundMark x1="61025" y1="76465" x2="58450" y2="827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34" r="26063"/>
          <a:stretch/>
        </p:blipFill>
        <p:spPr>
          <a:xfrm>
            <a:off x="6841661" y="2012079"/>
            <a:ext cx="3844886" cy="41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04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9FC4C2E-6DF3-FBDF-8495-6B2D0B8C7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957" y="-15881"/>
            <a:ext cx="6345153" cy="3943434"/>
          </a:xfrm>
          <a:prstGeom prst="rect">
            <a:avLst/>
          </a:prstGeom>
        </p:spPr>
      </p:pic>
      <p:pic>
        <p:nvPicPr>
          <p:cNvPr id="11" name="그림 10" descr="스크린샷, 블루, 마조렐 블루, 건물이(가) 표시된 사진&#10;&#10;자동 생성된 설명">
            <a:extLst>
              <a:ext uri="{FF2B5EF4-FFF2-40B4-BE49-F238E27FC236}">
                <a16:creationId xmlns:a16="http://schemas.microsoft.com/office/drawing/2014/main" id="{24BF5B33-F2AF-345E-F803-F8CFE2FFE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64" y="2013139"/>
            <a:ext cx="5663443" cy="4855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F5DFF-8F8F-3A9A-CB96-9E907E844780}"/>
              </a:ext>
            </a:extLst>
          </p:cNvPr>
          <p:cNvSpPr txBox="1"/>
          <p:nvPr/>
        </p:nvSpPr>
        <p:spPr>
          <a:xfrm>
            <a:off x="1700071" y="6029744"/>
            <a:ext cx="331445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400" dirty="0">
                <a:latin typeface="SUIT" pitchFamily="50" charset="-127"/>
                <a:ea typeface="SUIT"/>
              </a:rPr>
              <a:t>Demo : </a:t>
            </a:r>
            <a:r>
              <a:rPr lang="en-US" altLang="ko-KR" sz="1400" dirty="0">
                <a:latin typeface="SUIT" pitchFamily="50" charset="-127"/>
                <a:ea typeface="SUIT"/>
                <a:hlinkClick r:id="rId4"/>
              </a:rPr>
              <a:t>https://gambalabs.ai/demo/</a:t>
            </a:r>
            <a:endParaRPr lang="en-US" altLang="ko-KR" sz="1400" dirty="0">
              <a:latin typeface="SUIT" pitchFamily="50" charset="-127"/>
              <a:ea typeface="SUIT"/>
            </a:endParaRPr>
          </a:p>
          <a:p>
            <a:r>
              <a:rPr kumimoji="1" lang="en-US" altLang="ko-KR" sz="1400" dirty="0">
                <a:latin typeface="SUIT" pitchFamily="50" charset="-127"/>
                <a:ea typeface="SUIT" pitchFamily="50" charset="-127"/>
              </a:rPr>
              <a:t>C</a:t>
            </a:r>
            <a:r>
              <a:rPr kumimoji="1" lang="en-US" altLang="ko-Kore-KR" sz="1400" dirty="0">
                <a:latin typeface="SUIT" pitchFamily="50" charset="-127"/>
                <a:ea typeface="SUIT" pitchFamily="50" charset="-127"/>
              </a:rPr>
              <a:t>ontact : </a:t>
            </a:r>
            <a:r>
              <a:rPr kumimoji="1" lang="en-US" altLang="ko-Kore-KR" sz="1400" dirty="0">
                <a:latin typeface="SUIT" pitchFamily="50" charset="-127"/>
                <a:ea typeface="SUIT" pitchFamily="50" charset="-127"/>
                <a:hlinkClick r:id="rId5"/>
              </a:rPr>
              <a:t>contact@gambalabs.ai</a:t>
            </a:r>
            <a:endParaRPr kumimoji="1" lang="en-US" altLang="ko-Kore-KR" sz="1400" dirty="0">
              <a:latin typeface="SUIT" pitchFamily="50" charset="-127"/>
              <a:ea typeface="SUIT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AD4CC2-9071-89C5-D2E3-74FEF8D03EF9}"/>
              </a:ext>
            </a:extLst>
          </p:cNvPr>
          <p:cNvGrpSpPr/>
          <p:nvPr/>
        </p:nvGrpSpPr>
        <p:grpSpPr>
          <a:xfrm>
            <a:off x="642339" y="5556019"/>
            <a:ext cx="947450" cy="947450"/>
            <a:chOff x="8934680" y="5250709"/>
            <a:chExt cx="947450" cy="9474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6CB18B8-FA04-8722-6960-A7D87CD1FFD8}"/>
                </a:ext>
              </a:extLst>
            </p:cNvPr>
            <p:cNvSpPr/>
            <p:nvPr/>
          </p:nvSpPr>
          <p:spPr>
            <a:xfrm>
              <a:off x="8934680" y="5250709"/>
              <a:ext cx="947450" cy="947450"/>
            </a:xfrm>
            <a:prstGeom prst="roundRect">
              <a:avLst>
                <a:gd name="adj" fmla="val 5039"/>
              </a:avLst>
            </a:prstGeom>
            <a:solidFill>
              <a:schemeClr val="bg1"/>
            </a:solidFill>
            <a:ln w="19050">
              <a:solidFill>
                <a:srgbClr val="023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D0D72620-2CCE-A998-298A-D4C244F2D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962" y="5367680"/>
              <a:ext cx="726887" cy="713509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633A1E-0921-6643-B2B5-098DA4B1D298}"/>
              </a:ext>
            </a:extLst>
          </p:cNvPr>
          <p:cNvGrpSpPr/>
          <p:nvPr/>
        </p:nvGrpSpPr>
        <p:grpSpPr>
          <a:xfrm>
            <a:off x="3465183" y="2531057"/>
            <a:ext cx="5261635" cy="1795886"/>
            <a:chOff x="3465183" y="2083341"/>
            <a:chExt cx="5261635" cy="17958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29ACB9-CB8B-480F-61F4-50C5C2AF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217" y="2083341"/>
              <a:ext cx="2597567" cy="32037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9C6B450-1AE9-048C-9B23-6B9EDAAFF163}"/>
                </a:ext>
              </a:extLst>
            </p:cNvPr>
            <p:cNvGrpSpPr/>
            <p:nvPr/>
          </p:nvGrpSpPr>
          <p:grpSpPr>
            <a:xfrm>
              <a:off x="3465183" y="2525010"/>
              <a:ext cx="5261635" cy="1354217"/>
              <a:chOff x="3869330" y="2525010"/>
              <a:chExt cx="5261635" cy="135421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AD9AE8-203E-8DE6-4BF7-3EB49CC18067}"/>
                  </a:ext>
                </a:extLst>
              </p:cNvPr>
              <p:cNvSpPr txBox="1"/>
              <p:nvPr/>
            </p:nvSpPr>
            <p:spPr>
              <a:xfrm>
                <a:off x="4224092" y="2525010"/>
                <a:ext cx="4552111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800" b="1" dirty="0">
                    <a:solidFill>
                      <a:srgbClr val="02348B"/>
                    </a:solidFill>
                    <a:latin typeface="SUIT SemiBold" pitchFamily="50" charset="-127"/>
                    <a:ea typeface="SUIT SemiBold" pitchFamily="50" charset="-127"/>
                  </a:rPr>
                  <a:t>Thank you</a:t>
                </a:r>
                <a:endParaRPr lang="ko-KR" altLang="en-US" sz="5800" b="1" dirty="0">
                  <a:solidFill>
                    <a:srgbClr val="02348B"/>
                  </a:solidFill>
                  <a:latin typeface="SUIT SemiBold" pitchFamily="50" charset="-127"/>
                  <a:ea typeface="SUIT SemiBold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89D4AC-8BB9-0BC5-AA15-D6E2B5B4B310}"/>
                  </a:ext>
                </a:extLst>
              </p:cNvPr>
              <p:cNvSpPr txBox="1"/>
              <p:nvPr/>
            </p:nvSpPr>
            <p:spPr>
              <a:xfrm>
                <a:off x="3869330" y="3509895"/>
                <a:ext cx="5261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latin typeface="SUIT SemiBold" pitchFamily="50" charset="-127"/>
                  <a:ea typeface="SUIT Semi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440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E3FFDCB-3D49-61CD-7E94-E18E300B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EA2D-5557-8A91-5B99-272EA0975BCC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ESP-IDF</a:t>
            </a:r>
            <a:endParaRPr lang="ko-KR" altLang="en-US" sz="3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EFCFEE-794A-C9FA-0B0F-4BEED704255A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74A72-FB13-8CA1-4DF0-3BE6EDABEE68}"/>
              </a:ext>
            </a:extLst>
          </p:cNvPr>
          <p:cNvSpPr txBox="1"/>
          <p:nvPr/>
        </p:nvSpPr>
        <p:spPr>
          <a:xfrm>
            <a:off x="761785" y="1368686"/>
            <a:ext cx="1053633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2000" dirty="0" err="1"/>
              <a:t>Gamba</a:t>
            </a:r>
            <a:r>
              <a:rPr lang="en-US" altLang="ko-KR" sz="2000" dirty="0"/>
              <a:t> Labs </a:t>
            </a:r>
            <a:r>
              <a:rPr lang="en-US" altLang="ko-KR" sz="2000" dirty="0" err="1"/>
              <a:t>edu</a:t>
            </a:r>
            <a:r>
              <a:rPr lang="en-US" altLang="ko-KR" sz="2000" dirty="0"/>
              <a:t> kit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Espressif</a:t>
            </a:r>
            <a:r>
              <a:rPr lang="ko-KR" altLang="en-US" sz="2000" dirty="0"/>
              <a:t>의 </a:t>
            </a:r>
            <a:r>
              <a:rPr lang="en-US" altLang="ko-KR" sz="2000" dirty="0"/>
              <a:t>ESP32-S3 </a:t>
            </a:r>
            <a:r>
              <a:rPr lang="ko-KR" altLang="en-US" sz="2000" dirty="0"/>
              <a:t>모듈을 사용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en-US" altLang="ko-KR" sz="2000" dirty="0"/>
              <a:t>ESP32-S3 </a:t>
            </a:r>
            <a:r>
              <a:rPr lang="en-US" altLang="ko-KR" sz="2000" dirty="0" err="1"/>
              <a:t>mcu</a:t>
            </a:r>
            <a:r>
              <a:rPr lang="en-US" altLang="ko-KR" sz="2000" dirty="0"/>
              <a:t> chip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펌웨어은</a:t>
            </a:r>
            <a:r>
              <a:rPr lang="ko-KR" altLang="en-US" sz="2000" dirty="0"/>
              <a:t> </a:t>
            </a:r>
            <a:r>
              <a:rPr lang="en-US" altLang="ko-KR" sz="2000" dirty="0"/>
              <a:t>ESP-IDF </a:t>
            </a:r>
            <a:r>
              <a:rPr lang="ko-KR" altLang="en-US" sz="2000" dirty="0"/>
              <a:t>프레임워크를 사용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ESP-IDF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Espressif</a:t>
            </a:r>
            <a:r>
              <a:rPr lang="en-US" altLang="ko-KR" sz="2000" dirty="0"/>
              <a:t> IoT Development Framework)</a:t>
            </a:r>
          </a:p>
          <a:p>
            <a:pPr lvl="1">
              <a:buFontTx/>
              <a:buChar char="-"/>
            </a:pPr>
            <a:r>
              <a:rPr lang="en-US" altLang="ko-KR" sz="2000" dirty="0"/>
              <a:t>ESP chip</a:t>
            </a:r>
            <a:r>
              <a:rPr lang="ko-KR" altLang="en-US" sz="2000" dirty="0"/>
              <a:t>을 개발하기 위한 공식 프레임워크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sz="2000" dirty="0"/>
              <a:t>공식문서 및 </a:t>
            </a:r>
            <a:r>
              <a:rPr lang="ko-KR" altLang="en-US" sz="2000" dirty="0" err="1"/>
              <a:t>깃허브에서</a:t>
            </a:r>
            <a:r>
              <a:rPr lang="ko-KR" altLang="en-US" sz="2000" dirty="0"/>
              <a:t> 제공하는 </a:t>
            </a:r>
            <a:r>
              <a:rPr lang="en-US" altLang="ko-KR" sz="2000" dirty="0"/>
              <a:t>component</a:t>
            </a:r>
            <a:r>
              <a:rPr lang="ko-KR" altLang="en-US" sz="2000" dirty="0"/>
              <a:t> 및 </a:t>
            </a:r>
            <a:r>
              <a:rPr lang="en-US" altLang="ko-KR" sz="2000" dirty="0"/>
              <a:t>examples</a:t>
            </a:r>
            <a:r>
              <a:rPr lang="ko-KR" altLang="en-US" sz="2000" dirty="0"/>
              <a:t>를 활용하여 개발 가능</a:t>
            </a:r>
            <a:endParaRPr lang="en-US" altLang="ko-KR" sz="2000" dirty="0"/>
          </a:p>
          <a:p>
            <a:pPr lvl="1">
              <a:buFontTx/>
              <a:buChar char="-"/>
            </a:pPr>
            <a:r>
              <a:rPr lang="ko-KR" altLang="en-US" dirty="0"/>
              <a:t>공식문서</a:t>
            </a:r>
            <a:r>
              <a:rPr lang="en-US" altLang="ko-KR" dirty="0"/>
              <a:t>: 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https://docs.espressif.com/projects/esp-idf/en/v5.0.7/esp32s3/get-started/index.html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err="1"/>
              <a:t>깃허브</a:t>
            </a:r>
            <a:r>
              <a:rPr lang="en-US" altLang="ko-KR" dirty="0"/>
              <a:t>: </a:t>
            </a:r>
            <a:r>
              <a:rPr lang="en-US" altLang="ko-K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https://github.com/espressif/esp-idf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167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E3FFDCB-3D49-61CD-7E94-E18E300B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EA2D-5557-8A91-5B99-272EA0975BCC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ESP-IDF </a:t>
            </a:r>
            <a:r>
              <a:rPr lang="ko-KR" altLang="en-US" sz="36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주요 명령어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EFCFEE-794A-C9FA-0B0F-4BEED704255A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74A72-FB13-8CA1-4DF0-3BE6EDABEE68}"/>
              </a:ext>
            </a:extLst>
          </p:cNvPr>
          <p:cNvSpPr txBox="1"/>
          <p:nvPr/>
        </p:nvSpPr>
        <p:spPr>
          <a:xfrm>
            <a:off x="761785" y="1368686"/>
            <a:ext cx="10536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idf.py: ESP-IDF CLI build management tool</a:t>
            </a:r>
            <a:r>
              <a:rPr lang="ko-KR" altLang="en-US" sz="2400" dirty="0"/>
              <a:t>을 사용하기 위한 기본 명령어</a:t>
            </a:r>
            <a:endParaRPr lang="en-US" altLang="ko-K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사용법</a:t>
            </a:r>
            <a:r>
              <a:rPr lang="en-US" altLang="ko-KR" sz="2000" dirty="0"/>
              <a:t>: idf.py [OPTIONS] COMMAND1 [ARGS]... [COMMAND2 [ARGS]...]...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idf.py set-target [TARGET CHIP NAME]</a:t>
            </a:r>
            <a:r>
              <a:rPr lang="en-US" altLang="ko-KR" sz="2000" dirty="0"/>
              <a:t>: build</a:t>
            </a:r>
            <a:r>
              <a:rPr lang="ko-KR" altLang="en-US" sz="2000" dirty="0"/>
              <a:t>를 위한 타겟 </a:t>
            </a:r>
            <a:r>
              <a:rPr lang="en-US" altLang="ko-KR" sz="2000" dirty="0"/>
              <a:t>chip </a:t>
            </a:r>
            <a:r>
              <a:rPr lang="ko-KR" altLang="en-US" sz="2000" dirty="0"/>
              <a:t>설정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idf.py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menuconfig</a:t>
            </a:r>
            <a:r>
              <a:rPr lang="en-US" altLang="ko-KR" sz="2000" dirty="0"/>
              <a:t>:</a:t>
            </a:r>
            <a:r>
              <a:rPr lang="ko-KR" altLang="en-US" sz="2000" dirty="0"/>
              <a:t> 보드에 대한 기본 설정</a:t>
            </a:r>
            <a:r>
              <a:rPr lang="en-US" altLang="ko-KR" sz="2000" dirty="0"/>
              <a:t>(</a:t>
            </a:r>
            <a:r>
              <a:rPr lang="ko-KR" altLang="en-US" sz="2000" dirty="0"/>
              <a:t>블루투스</a:t>
            </a:r>
            <a:r>
              <a:rPr lang="en-US" altLang="ko-KR" sz="2000" dirty="0"/>
              <a:t>, </a:t>
            </a:r>
            <a:r>
              <a:rPr lang="ko-KR" altLang="en-US" sz="2000" dirty="0"/>
              <a:t>메모리 설정 등</a:t>
            </a:r>
            <a:r>
              <a:rPr lang="en-US" altLang="ko-KR" sz="2000" dirty="0"/>
              <a:t>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idf.py build</a:t>
            </a:r>
            <a:r>
              <a:rPr lang="en-US" altLang="ko-KR" sz="2000" dirty="0"/>
              <a:t>: </a:t>
            </a:r>
            <a:r>
              <a:rPr lang="ko-KR" altLang="en-US" sz="2000" dirty="0"/>
              <a:t>현재 프로젝트를 빌드</a:t>
            </a:r>
            <a:r>
              <a:rPr lang="en-US" altLang="ko-KR" sz="2000" dirty="0"/>
              <a:t>(</a:t>
            </a:r>
            <a:r>
              <a:rPr lang="ko-KR" altLang="en-US" sz="2000" dirty="0"/>
              <a:t>컴파일과 유사</a:t>
            </a:r>
            <a:r>
              <a:rPr lang="en-US" altLang="ko-KR" sz="2000" dirty="0"/>
              <a:t>, </a:t>
            </a:r>
            <a:r>
              <a:rPr lang="ko-KR" altLang="en-US" sz="2000" dirty="0"/>
              <a:t>펌웨어 포팅을 위한 준비단계</a:t>
            </a:r>
            <a:r>
              <a:rPr lang="en-US" altLang="ko-KR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idf.py flash</a:t>
            </a:r>
            <a:r>
              <a:rPr lang="en-US" altLang="ko-KR" sz="2000" dirty="0"/>
              <a:t>: build</a:t>
            </a:r>
            <a:r>
              <a:rPr lang="ko-KR" altLang="en-US" sz="2000" dirty="0"/>
              <a:t>된 펌웨어를 보드에 </a:t>
            </a:r>
            <a:r>
              <a:rPr lang="en-US" altLang="ko-KR" sz="2000" dirty="0"/>
              <a:t>flash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idf.py monitor</a:t>
            </a:r>
            <a:r>
              <a:rPr lang="en-US" altLang="ko-KR" sz="2000" dirty="0"/>
              <a:t>: </a:t>
            </a:r>
            <a:r>
              <a:rPr lang="ko-KR" altLang="en-US" sz="2000" dirty="0"/>
              <a:t>연결된 보드의 실시간 로그를 확인할 수 있는 </a:t>
            </a:r>
            <a:r>
              <a:rPr lang="en-US" altLang="ko-KR" sz="2000" dirty="0"/>
              <a:t>monitor </a:t>
            </a:r>
            <a:r>
              <a:rPr lang="ko-KR" altLang="en-US" sz="2000" dirty="0"/>
              <a:t>확인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idf.py </a:t>
            </a:r>
            <a:r>
              <a:rPr lang="en-US" altLang="ko-KR" sz="2000" b="1" dirty="0" err="1"/>
              <a:t>fullclean</a:t>
            </a:r>
            <a:r>
              <a:rPr lang="en-US" altLang="ko-KR" sz="2000" dirty="0"/>
              <a:t>: </a:t>
            </a:r>
            <a:r>
              <a:rPr lang="ko-KR" altLang="en-US" sz="2000" dirty="0"/>
              <a:t>현재 빌드를 모두 삭제 </a:t>
            </a:r>
            <a:r>
              <a:rPr lang="en-US" altLang="ko-KR" sz="2000" dirty="0"/>
              <a:t>(</a:t>
            </a:r>
            <a:r>
              <a:rPr lang="ko-KR" altLang="en-US" sz="2000" dirty="0"/>
              <a:t>프로젝트 환경이 바뀐 경우 삭제 후 다시 </a:t>
            </a:r>
            <a:r>
              <a:rPr lang="en-US" altLang="ko-KR" sz="2000" dirty="0"/>
              <a:t>build</a:t>
            </a:r>
            <a:r>
              <a:rPr lang="ko-KR" altLang="en-US" sz="2000" dirty="0"/>
              <a:t> 해야함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076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F0B4A-42F3-78B2-83F7-6E868E85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8FA03A1D-36E9-D7CE-B875-3DB21A41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E22CD-7069-3DB2-7692-05A1B6B41140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997B3D-8C07-9C9B-0D71-089EE01A0490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D24FD-B80E-974A-C8B7-191D8E7711DA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09A3F-41A6-37DF-087A-C4E50963BB60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6D536-A445-C7CF-4740-C319E14FF717}"/>
              </a:ext>
            </a:extLst>
          </p:cNvPr>
          <p:cNvSpPr txBox="1"/>
          <p:nvPr/>
        </p:nvSpPr>
        <p:spPr>
          <a:xfrm>
            <a:off x="945018" y="2142688"/>
            <a:ext cx="1084058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Requirements</a:t>
            </a: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OS: Windows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IDE: Visual Studio Code (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lastest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recommended)</a:t>
            </a:r>
          </a:p>
          <a:p>
            <a:pPr lvl="1"/>
            <a:r>
              <a:rPr lang="en-US" altLang="ko-KR" dirty="0">
                <a:ea typeface="Pretendard Light" panose="02000403000000020004" pitchFamily="50" charset="-127"/>
              </a:rPr>
              <a:t>- </a:t>
            </a:r>
            <a:r>
              <a:rPr lang="en-US" altLang="ko-KR" dirty="0" err="1"/>
              <a:t>VScode-esp-idf-extention</a:t>
            </a:r>
            <a:r>
              <a:rPr lang="en-US" altLang="ko-KR" dirty="0"/>
              <a:t>(Git)</a:t>
            </a:r>
            <a:endParaRPr lang="en-US" altLang="ko-KR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2"/>
            <a:r>
              <a:rPr lang="en-US" altLang="ko-KR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https://github.com/espressif/vscode-esp-idf-extension/blob/master/docs/tutorial/install.md 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dirty="0"/>
              <a:t>- </a:t>
            </a:r>
            <a:r>
              <a:rPr lang="en-US" altLang="ko-KR" dirty="0" err="1"/>
              <a:t>VScode-esp-idf-extention</a:t>
            </a:r>
            <a:r>
              <a:rPr lang="en-US" altLang="ko-KR" dirty="0"/>
              <a:t>(Git)(reference)</a:t>
            </a:r>
            <a:endParaRPr lang="en-US" altLang="ko-KR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2"/>
            <a:r>
              <a:rPr lang="en-US" altLang="ko-KR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https://github.com/espressif/vscode-esp-idf-extension.git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34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DD4D3-7756-7C7F-B937-D99297C3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0375A308-BE31-77F0-BEB8-42A4A2A26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DC860-C459-E843-B993-0039E8BA6456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7A921B-F9B1-0334-0409-7A8B40717311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DF2420-6748-23F8-D1D6-2A64A3C6E9F5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634E2-2A24-8D8F-15A4-D4A10D189B24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 VS Code ESP-IDF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xten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sion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설치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F7851-123F-8145-F5AB-CD10297BBEFE}"/>
              </a:ext>
            </a:extLst>
          </p:cNvPr>
          <p:cNvSpPr txBox="1"/>
          <p:nvPr/>
        </p:nvSpPr>
        <p:spPr>
          <a:xfrm>
            <a:off x="945019" y="2142688"/>
            <a:ext cx="9583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VS Code</a:t>
            </a:r>
            <a:r>
              <a:rPr lang="ko-KR" altLang="en-US" sz="1800" dirty="0"/>
              <a:t>의 </a:t>
            </a:r>
            <a:r>
              <a:rPr lang="en-US" altLang="ko-KR" sz="1800" dirty="0"/>
              <a:t>Extensions</a:t>
            </a:r>
            <a:r>
              <a:rPr lang="ko-KR" altLang="en-US" sz="1800" dirty="0"/>
              <a:t>항목에서 </a:t>
            </a:r>
            <a:r>
              <a:rPr lang="en-US" altLang="ko-KR" sz="1800" dirty="0"/>
              <a:t>ESP-IDF </a:t>
            </a:r>
            <a:r>
              <a:rPr lang="ko-KR" altLang="en-US" sz="1800" dirty="0"/>
              <a:t>설치</a:t>
            </a:r>
            <a:endParaRPr lang="en-US" altLang="ko-KR" sz="1800" dirty="0"/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	-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Extensions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이동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 Ctrl + Shift + X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	- Search “ESP-IDF”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	- Install the Extension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19F7F4-BD96-5B43-5EF3-F57195CBB00D}"/>
              </a:ext>
            </a:extLst>
          </p:cNvPr>
          <p:cNvGrpSpPr/>
          <p:nvPr/>
        </p:nvGrpSpPr>
        <p:grpSpPr>
          <a:xfrm>
            <a:off x="641196" y="3413579"/>
            <a:ext cx="5098801" cy="3071040"/>
            <a:chOff x="622958" y="2591650"/>
            <a:chExt cx="5993363" cy="37106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BCC1C4-BAA8-0243-613F-C654C1210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"/>
            <a:stretch/>
          </p:blipFill>
          <p:spPr>
            <a:xfrm>
              <a:off x="622958" y="2591650"/>
              <a:ext cx="5993363" cy="371068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14FE40-041D-769A-570E-2C7ED5520816}"/>
                </a:ext>
              </a:extLst>
            </p:cNvPr>
            <p:cNvSpPr/>
            <p:nvPr/>
          </p:nvSpPr>
          <p:spPr>
            <a:xfrm>
              <a:off x="718745" y="3899140"/>
              <a:ext cx="156471" cy="1725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072AD5E-BE6D-0232-6B73-D3945E9E2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223" y="3413578"/>
            <a:ext cx="5274061" cy="30710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7967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VS Code ESP-IDF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xten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sion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설치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7F937-F30C-C7EC-2D82-E12E0C54C413}"/>
              </a:ext>
            </a:extLst>
          </p:cNvPr>
          <p:cNvSpPr txBox="1"/>
          <p:nvPr/>
        </p:nvSpPr>
        <p:spPr>
          <a:xfrm>
            <a:off x="945019" y="2142688"/>
            <a:ext cx="9583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Command Palette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configure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검색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	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en-US" altLang="ko-KR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Ctrl+Shift+P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or F1</a:t>
            </a:r>
          </a:p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ESP-IDF: Configure ESP-IDF Extension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클릭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E5EF39-C5F7-845F-6B72-380E61899A30}"/>
              </a:ext>
            </a:extLst>
          </p:cNvPr>
          <p:cNvGrpSpPr/>
          <p:nvPr/>
        </p:nvGrpSpPr>
        <p:grpSpPr>
          <a:xfrm>
            <a:off x="526303" y="3312868"/>
            <a:ext cx="5926255" cy="2604780"/>
            <a:chOff x="526303" y="3312868"/>
            <a:chExt cx="5926255" cy="26047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427A415-DF4A-7D5D-89D1-7CDEB9D93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512"/>
            <a:stretch/>
          </p:blipFill>
          <p:spPr>
            <a:xfrm>
              <a:off x="526303" y="3312868"/>
              <a:ext cx="5926255" cy="26047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32B6D3C-FB08-BAB7-1656-68D882BE254D}"/>
                </a:ext>
              </a:extLst>
            </p:cNvPr>
            <p:cNvCxnSpPr>
              <a:cxnSpLocks/>
            </p:cNvCxnSpPr>
            <p:nvPr/>
          </p:nvCxnSpPr>
          <p:spPr>
            <a:xfrm>
              <a:off x="3053751" y="3527734"/>
              <a:ext cx="149238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9F93FD-6375-CE79-16DF-886D91DA7D0C}"/>
                </a:ext>
              </a:extLst>
            </p:cNvPr>
            <p:cNvCxnSpPr>
              <a:cxnSpLocks/>
            </p:cNvCxnSpPr>
            <p:nvPr/>
          </p:nvCxnSpPr>
          <p:spPr>
            <a:xfrm>
              <a:off x="3053751" y="3527734"/>
              <a:ext cx="1492389" cy="20363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95B2DD-617F-2C3E-9AB8-37CAEFCA8210}"/>
              </a:ext>
            </a:extLst>
          </p:cNvPr>
          <p:cNvGrpSpPr/>
          <p:nvPr/>
        </p:nvGrpSpPr>
        <p:grpSpPr>
          <a:xfrm>
            <a:off x="4546140" y="3527734"/>
            <a:ext cx="7119557" cy="2036314"/>
            <a:chOff x="4546140" y="3527734"/>
            <a:chExt cx="7119557" cy="20363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5D7D87-9950-B064-D4EA-2BC2C28FE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6140" y="3527734"/>
              <a:ext cx="7119557" cy="20363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976712-BCBB-8413-E416-D23C08BD0B66}"/>
                </a:ext>
              </a:extLst>
            </p:cNvPr>
            <p:cNvSpPr/>
            <p:nvPr/>
          </p:nvSpPr>
          <p:spPr>
            <a:xfrm>
              <a:off x="4768475" y="4019911"/>
              <a:ext cx="6713283" cy="3019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07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VS Code ESP-IDF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xten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sion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설치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7F937-F30C-C7EC-2D82-E12E0C54C413}"/>
              </a:ext>
            </a:extLst>
          </p:cNvPr>
          <p:cNvSpPr txBox="1"/>
          <p:nvPr/>
        </p:nvSpPr>
        <p:spPr>
          <a:xfrm>
            <a:off x="945019" y="2142688"/>
            <a:ext cx="958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EXPRESS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클릭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4CE388-BE31-7779-9634-25595FCEE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64" y="2149234"/>
            <a:ext cx="6127041" cy="40166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F19666-CC78-8F9A-BC97-6EFA975EF803}"/>
              </a:ext>
            </a:extLst>
          </p:cNvPr>
          <p:cNvSpPr/>
          <p:nvPr/>
        </p:nvSpPr>
        <p:spPr>
          <a:xfrm>
            <a:off x="6228274" y="4002659"/>
            <a:ext cx="4623758" cy="577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704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3a71b9-38b0-4e6c-b790-97d5aa4ca627">
      <Terms xmlns="http://schemas.microsoft.com/office/infopath/2007/PartnerControls"/>
    </lcf76f155ced4ddcb4097134ff3c332f>
    <TaxCatchAll xmlns="a1973735-80dc-4235-8d24-c811ddf540d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DBF2E9FFA3D947A431E014ABDA9881" ma:contentTypeVersion="15" ma:contentTypeDescription="새 문서를 만듭니다." ma:contentTypeScope="" ma:versionID="e81ee18a95af38b42dbde652c916a9a2">
  <xsd:schema xmlns:xsd="http://www.w3.org/2001/XMLSchema" xmlns:xs="http://www.w3.org/2001/XMLSchema" xmlns:p="http://schemas.microsoft.com/office/2006/metadata/properties" xmlns:ns2="473a71b9-38b0-4e6c-b790-97d5aa4ca627" xmlns:ns3="a1973735-80dc-4235-8d24-c811ddf540db" targetNamespace="http://schemas.microsoft.com/office/2006/metadata/properties" ma:root="true" ma:fieldsID="d4dab292a38aac52d1d131a0c165c85c" ns2:_="" ns3:_="">
    <xsd:import namespace="473a71b9-38b0-4e6c-b790-97d5aa4ca627"/>
    <xsd:import namespace="a1973735-80dc-4235-8d24-c811ddf54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a71b9-38b0-4e6c-b790-97d5aa4ca6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이미지 태그" ma:readOnly="false" ma:fieldId="{5cf76f15-5ced-4ddc-b409-7134ff3c332f}" ma:taxonomyMulti="true" ma:sspId="00b84439-ca57-46d8-9ed9-96dcfbbb28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973735-80dc-4235-8d24-c811ddf540d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bcc3c22-76f4-4cb5-8c53-d3b7037061cd}" ma:internalName="TaxCatchAll" ma:showField="CatchAllData" ma:web="a1973735-80dc-4235-8d24-c811ddf540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EA61E0-56AB-4B23-8484-3DE79FC9B9F5}">
  <ds:schemaRefs>
    <ds:schemaRef ds:uri="58aec0c1-8835-4b91-9018-2c1c6f1d8356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473a71b9-38b0-4e6c-b790-97d5aa4ca627"/>
    <ds:schemaRef ds:uri="a1973735-80dc-4235-8d24-c811ddf540db"/>
  </ds:schemaRefs>
</ds:datastoreItem>
</file>

<file path=customXml/itemProps2.xml><?xml version="1.0" encoding="utf-8"?>
<ds:datastoreItem xmlns:ds="http://schemas.openxmlformats.org/officeDocument/2006/customXml" ds:itemID="{0059FD2F-AA60-41BA-94A1-B79E665388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3a71b9-38b0-4e6c-b790-97d5aa4ca627"/>
    <ds:schemaRef ds:uri="a1973735-80dc-4235-8d24-c811ddf54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F93DD1D-A642-4533-BA12-455971C011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1845</Words>
  <Application>Microsoft Office PowerPoint</Application>
  <PresentationFormat>와이드스크린</PresentationFormat>
  <Paragraphs>285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Pretendard</vt:lpstr>
      <vt:lpstr>Pretendard Light</vt:lpstr>
      <vt:lpstr>SUIT</vt:lpstr>
      <vt:lpstr>SUIT SemiBold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김용재</dc:creator>
  <cp:lastModifiedBy>나상진</cp:lastModifiedBy>
  <cp:revision>137</cp:revision>
  <dcterms:created xsi:type="dcterms:W3CDTF">2023-10-18T06:09:46Z</dcterms:created>
  <dcterms:modified xsi:type="dcterms:W3CDTF">2024-11-26T08:04:31Z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0x0101008ADBF2E9FFA3D947A431E014ABDA9881</vt:lpwstr>
  </property>
  <property fmtid="{D5CDD505-2E9C-101B-9397-08002B2CF9AE}" pid="3" name="MediaServiceImageTags">
    <vt:lpwstr/>
  </property>
</Properties>
</file>